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2"/>
  </p:sldMasterIdLst>
  <p:sldIdLst>
    <p:sldId id="294" r:id="rId3"/>
    <p:sldId id="308" r:id="rId4"/>
    <p:sldId id="313" r:id="rId5"/>
    <p:sldId id="288" r:id="rId6"/>
    <p:sldId id="342" r:id="rId7"/>
    <p:sldId id="292" r:id="rId8"/>
    <p:sldId id="317" r:id="rId9"/>
    <p:sldId id="318" r:id="rId10"/>
    <p:sldId id="316" r:id="rId11"/>
    <p:sldId id="319" r:id="rId12"/>
    <p:sldId id="320" r:id="rId13"/>
    <p:sldId id="325" r:id="rId14"/>
    <p:sldId id="348" r:id="rId15"/>
    <p:sldId id="347" r:id="rId16"/>
    <p:sldId id="346" r:id="rId17"/>
    <p:sldId id="258" r:id="rId18"/>
    <p:sldId id="275" r:id="rId19"/>
    <p:sldId id="327" r:id="rId20"/>
    <p:sldId id="272" r:id="rId21"/>
    <p:sldId id="271" r:id="rId22"/>
    <p:sldId id="328" r:id="rId23"/>
    <p:sldId id="329" r:id="rId24"/>
    <p:sldId id="284" r:id="rId25"/>
    <p:sldId id="286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2" r:id="rId38"/>
    <p:sldId id="374" r:id="rId39"/>
    <p:sldId id="364" r:id="rId40"/>
    <p:sldId id="366" r:id="rId41"/>
    <p:sldId id="368" r:id="rId42"/>
    <p:sldId id="369" r:id="rId43"/>
    <p:sldId id="371" r:id="rId44"/>
    <p:sldId id="380" r:id="rId45"/>
    <p:sldId id="381" r:id="rId46"/>
    <p:sldId id="382" r:id="rId47"/>
    <p:sldId id="383" r:id="rId48"/>
    <p:sldId id="376" r:id="rId49"/>
    <p:sldId id="377" r:id="rId50"/>
    <p:sldId id="378" r:id="rId51"/>
    <p:sldId id="379" r:id="rId52"/>
    <p:sldId id="360" r:id="rId53"/>
    <p:sldId id="361" r:id="rId54"/>
    <p:sldId id="384" r:id="rId55"/>
    <p:sldId id="373" r:id="rId56"/>
    <p:sldId id="375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5A00"/>
    <a:srgbClr val="0099FF"/>
    <a:srgbClr val="A40000"/>
    <a:srgbClr val="FF9933"/>
    <a:srgbClr val="FF3300"/>
    <a:srgbClr val="FFFFFF"/>
    <a:srgbClr val="33CC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-1374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DS.UMCUTRECHT.NL\DATA\HL\Departments\Expc\Rkn\Dani&#235;lle\OSM%20athero\Final%20data\Car%233_Athero_Planning%20&amp;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1290807608626234E-2"/>
          <c:y val="0.1366510623398747"/>
          <c:w val="0.83544017535258575"/>
          <c:h val="0.8191211077557039"/>
        </c:manualLayout>
      </c:layout>
      <c:barChart>
        <c:barDir val="col"/>
        <c:grouping val="clustered"/>
        <c:varyColors val="0"/>
        <c:ser>
          <c:idx val="0"/>
          <c:order val="0"/>
          <c:tx>
            <c:v>Group 1 - control</c:v>
          </c:tx>
          <c:spPr>
            <a:solidFill>
              <a:srgbClr val="92D050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BB-4F54-AB33-121D9C3B529F}"/>
              </c:ext>
            </c:extLst>
          </c:dPt>
          <c:errBars>
            <c:errBarType val="plus"/>
            <c:errValType val="cust"/>
            <c:noEndCap val="0"/>
            <c:plus>
              <c:numRef>
                <c:f>'Data_All parameters'!$BJ$26</c:f>
                <c:numCache>
                  <c:formatCode>General</c:formatCode>
                  <c:ptCount val="1"/>
                  <c:pt idx="0">
                    <c:v>7.6704876606628447E-2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'Data_All parameters'!$BI$1</c:f>
              <c:numCache>
                <c:formatCode>General</c:formatCode>
                <c:ptCount val="1"/>
              </c:numCache>
            </c:numRef>
          </c:cat>
          <c:val>
            <c:numRef>
              <c:f>'Data_All parameters'!$BJ$25</c:f>
              <c:numCache>
                <c:formatCode>0.00</c:formatCode>
                <c:ptCount val="1"/>
                <c:pt idx="0">
                  <c:v>0.35693333333333332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1BB-4F54-AB33-121D9C3B529F}"/>
            </c:ext>
          </c:extLst>
        </c:ser>
        <c:ser>
          <c:idx val="1"/>
          <c:order val="1"/>
          <c:tx>
            <c:v>Group 2: OSM (10 µg/kg/d)</c:v>
          </c:tx>
          <c:spPr>
            <a:solidFill>
              <a:srgbClr val="0070C0"/>
            </a:solidFill>
            <a:ln w="19050">
              <a:solidFill>
                <a:schemeClr val="tx1"/>
              </a:solidFill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'Data_All parameters'!$BJ$48</c:f>
                <c:numCache>
                  <c:formatCode>General</c:formatCode>
                  <c:ptCount val="1"/>
                  <c:pt idx="0">
                    <c:v>8.2250789100726945E-2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'Data_All parameters'!$BI$1</c:f>
              <c:numCache>
                <c:formatCode>General</c:formatCode>
                <c:ptCount val="1"/>
              </c:numCache>
            </c:numRef>
          </c:cat>
          <c:val>
            <c:numRef>
              <c:f>'Data_All parameters'!$BJ$47</c:f>
              <c:numCache>
                <c:formatCode>0.00</c:formatCode>
                <c:ptCount val="1"/>
                <c:pt idx="0">
                  <c:v>0.34550000000000003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1BB-4F54-AB33-121D9C3B529F}"/>
            </c:ext>
          </c:extLst>
        </c:ser>
        <c:ser>
          <c:idx val="2"/>
          <c:order val="2"/>
          <c:tx>
            <c:v>Group 3: OSM (30 µg/kg/d) - 4 wks</c:v>
          </c:tx>
          <c:spPr>
            <a:solidFill>
              <a:schemeClr val="accent6"/>
            </a:solidFill>
            <a:ln w="19050">
              <a:solidFill>
                <a:schemeClr val="tx1"/>
              </a:solidFill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'Data_All parameters'!$BJ$70</c:f>
                <c:numCache>
                  <c:formatCode>General</c:formatCode>
                  <c:ptCount val="1"/>
                  <c:pt idx="0">
                    <c:v>8.4215002622256979E-2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'Data_All parameters'!$BI$1</c:f>
              <c:numCache>
                <c:formatCode>General</c:formatCode>
                <c:ptCount val="1"/>
              </c:numCache>
            </c:numRef>
          </c:cat>
          <c:val>
            <c:numRef>
              <c:f>'Data_All parameters'!$BJ$69</c:f>
              <c:numCache>
                <c:formatCode>0.00</c:formatCode>
                <c:ptCount val="1"/>
                <c:pt idx="0">
                  <c:v>0.40799999999999986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1BB-4F54-AB33-121D9C3B529F}"/>
            </c:ext>
          </c:extLst>
        </c:ser>
        <c:ser>
          <c:idx val="3"/>
          <c:order val="3"/>
          <c:tx>
            <c:v>Group 4: OSM (30 µg/kg/d)</c:v>
          </c:tx>
          <c:spPr>
            <a:solidFill>
              <a:srgbClr val="C5ACF6"/>
            </a:solidFill>
            <a:ln w="19050">
              <a:solidFill>
                <a:schemeClr val="tx1"/>
              </a:solidFill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'Data_All parameters'!$BJ$92</c:f>
                <c:numCache>
                  <c:formatCode>General</c:formatCode>
                  <c:ptCount val="1"/>
                  <c:pt idx="0">
                    <c:v>9.8446979091832129E-2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'Data_All parameters'!$BI$1</c:f>
              <c:numCache>
                <c:formatCode>General</c:formatCode>
                <c:ptCount val="1"/>
              </c:numCache>
            </c:numRef>
          </c:cat>
          <c:val>
            <c:numRef>
              <c:f>'Data_All parameters'!$BJ$91</c:f>
              <c:numCache>
                <c:formatCode>0.00</c:formatCode>
                <c:ptCount val="1"/>
                <c:pt idx="0">
                  <c:v>0.37115384615384622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11BB-4F54-AB33-121D9C3B52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285312"/>
        <c:axId val="148292736"/>
      </c:barChart>
      <c:dateAx>
        <c:axId val="148285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48292736"/>
        <c:crosses val="autoZero"/>
        <c:auto val="0"/>
        <c:lblOffset val="100"/>
        <c:baseTimeUnit val="days"/>
      </c:dateAx>
      <c:valAx>
        <c:axId val="148292736"/>
        <c:scaling>
          <c:orientation val="minMax"/>
          <c:max val="0.60000000000000009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400" b="1"/>
                  <a:t>% sirius</a:t>
                </a:r>
                <a:r>
                  <a:rPr lang="nl-NL" sz="1400" b="1" baseline="0"/>
                  <a:t> red staining liver</a:t>
                </a:r>
                <a:endParaRPr lang="nl-NL" sz="1400" b="1"/>
              </a:p>
            </c:rich>
          </c:tx>
          <c:layout>
            <c:manualLayout>
              <c:xMode val="edge"/>
              <c:yMode val="edge"/>
              <c:x val="8.3091695124687445E-3"/>
              <c:y val="0.3379891252525971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" sourceLinked="0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482853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68543976765068915"/>
          <c:y val="1.6362028798147008E-2"/>
          <c:w val="0.31053626688902347"/>
          <c:h val="0.3128404753520795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nl-NL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4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2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4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79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9600" y="274638"/>
            <a:ext cx="8415338" cy="3454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9601" y="784801"/>
            <a:ext cx="8416800" cy="423937"/>
          </a:xfrm>
        </p:spPr>
        <p:txBody>
          <a:bodyPr/>
          <a:lstStyle>
            <a:lvl1pPr marL="0" indent="0">
              <a:buNone/>
              <a:defRPr sz="2800" b="1" baseline="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107951" y="6354764"/>
            <a:ext cx="466725" cy="358775"/>
          </a:xfrm>
          <a:prstGeom prst="rect">
            <a:avLst/>
          </a:prstGeom>
          <a:ln/>
        </p:spPr>
        <p:txBody>
          <a:bodyPr lIns="91430" tIns="45716" rIns="91430" bIns="45716"/>
          <a:lstStyle>
            <a:lvl1pPr>
              <a:defRPr/>
            </a:lvl1pPr>
          </a:lstStyle>
          <a:p>
            <a:pPr>
              <a:defRPr/>
            </a:pPr>
            <a:fld id="{5DED23A0-3EF5-4E5E-9E92-02739BA77A6E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5"/>
          </p:nvPr>
        </p:nvSpPr>
        <p:spPr>
          <a:xfrm>
            <a:off x="612775" y="6354764"/>
            <a:ext cx="3311525" cy="244475"/>
          </a:xfrm>
          <a:prstGeom prst="rect">
            <a:avLst/>
          </a:prstGeom>
        </p:spPr>
        <p:txBody>
          <a:bodyPr lIns="91430" tIns="45716" rIns="91430" bIns="45716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Author | 00 Month Year</a:t>
            </a:r>
            <a:endParaRPr lang="sv-SE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Set area descriptor | Sub level 1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282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9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8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3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65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8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9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8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3F1EC-E8CD-4A31-8157-B71607FFE3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E0ADA-637F-437A-BAD8-56CF454B1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0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://www.google.nl/url?sa=i&amp;rct=j&amp;q=&amp;esrc=s&amp;source=images&amp;cd=&amp;cad=rja&amp;uact=8&amp;ved=0ahUKEwiNyvLpqojTAhXDPxoKHR0uBFQQjRwIBw&amp;url=http://www.alzet.com/products/ALZET_Pumps/&amp;psig=AFQjCNFfbpH52lo2EuhOEp2zrovXmA5nYA&amp;ust=149130995014371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nl/url?sa=i&amp;rct=j&amp;q=&amp;esrc=s&amp;source=images&amp;cd=&amp;cad=rja&amp;uact=8&amp;ved=0ahUKEwiNyvLpqojTAhXDPxoKHR0uBFQQjRwIBw&amp;url=http://www.alzet.com/products/ALZET_Pumps/&amp;psig=AFQjCNFfbpH52lo2EuhOEp2zrovXmA5nYA&amp;ust=149130995014371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8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3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60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59.emf"/><Relationship Id="rId4" Type="http://schemas.openxmlformats.org/officeDocument/2006/relationships/image" Target="../media/image61.png"/><Relationship Id="rId9" Type="http://schemas.openxmlformats.org/officeDocument/2006/relationships/oleObject" Target="../embeddings/oleObject1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2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7" Type="http://schemas.openxmlformats.org/officeDocument/2006/relationships/image" Target="../media/image82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tiff"/><Relationship Id="rId5" Type="http://schemas.openxmlformats.org/officeDocument/2006/relationships/image" Target="../media/image80.jpeg"/><Relationship Id="rId4" Type="http://schemas.openxmlformats.org/officeDocument/2006/relationships/image" Target="../media/image79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1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www.google.nl/url?sa=i&amp;rct=j&amp;q=&amp;esrc=s&amp;frm=1&amp;source=images&amp;cd=&amp;cad=rja&amp;uact=8&amp;ved=0CAcQjRw&amp;url=http://pubs.rsc.org/en/content/articlehtml/2015/bm/c4bm00246f&amp;ei=_ay3VOj3JoHOPbacgJgK&amp;bvm=bv.83640239,d.ZWU&amp;psig=AFQjCNHL2TcjVsLSGQJ8aFwuqWJVGq-7kA&amp;ust=142140990855925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269" y="2013068"/>
            <a:ext cx="7772400" cy="1470025"/>
          </a:xfrm>
        </p:spPr>
        <p:txBody>
          <a:bodyPr>
            <a:normAutofit/>
          </a:bodyPr>
          <a:lstStyle/>
          <a:p>
            <a:r>
              <a:rPr lang="en-GB" smtClean="0"/>
              <a:t>Introducing </a:t>
            </a:r>
            <a:br>
              <a:rPr lang="en-GB" smtClean="0"/>
            </a:br>
            <a:r>
              <a:rPr lang="en-GB" smtClean="0"/>
              <a:t>the CarTarDis project</a:t>
            </a:r>
            <a:endParaRPr lang="en-GB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069" y="3770097"/>
            <a:ext cx="6400800" cy="792088"/>
          </a:xfrm>
        </p:spPr>
        <p:txBody>
          <a:bodyPr/>
          <a:lstStyle/>
          <a:p>
            <a:r>
              <a:rPr lang="en-GB" u="sng" smtClean="0"/>
              <a:t>Car</a:t>
            </a:r>
            <a:r>
              <a:rPr lang="en-GB" smtClean="0"/>
              <a:t>diovascular </a:t>
            </a:r>
            <a:r>
              <a:rPr lang="en-GB" u="sng" smtClean="0"/>
              <a:t>Tar</a:t>
            </a:r>
            <a:r>
              <a:rPr lang="en-GB" smtClean="0"/>
              <a:t>get </a:t>
            </a:r>
            <a:r>
              <a:rPr lang="en-GB" u="sng" smtClean="0"/>
              <a:t>Dis</a:t>
            </a:r>
            <a:r>
              <a:rPr lang="en-GB" smtClean="0"/>
              <a:t>covery</a:t>
            </a:r>
            <a:endParaRPr lang="en-GB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t="42724" r="55601" b="44047"/>
          <a:stretch/>
        </p:blipFill>
        <p:spPr bwMode="auto">
          <a:xfrm>
            <a:off x="598663" y="258495"/>
            <a:ext cx="4932040" cy="104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hthoek 17"/>
          <p:cNvSpPr/>
          <p:nvPr/>
        </p:nvSpPr>
        <p:spPr>
          <a:xfrm>
            <a:off x="168128" y="1347290"/>
            <a:ext cx="1521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smtClean="0"/>
              <a:t>Health </a:t>
            </a:r>
            <a:r>
              <a:rPr lang="en-GB" sz="1600"/>
              <a:t>call 2013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4" y="215934"/>
            <a:ext cx="1332490" cy="107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19" y="350106"/>
            <a:ext cx="1752992" cy="15184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ndertitel 2"/>
          <p:cNvSpPr txBox="1">
            <a:spLocks/>
          </p:cNvSpPr>
          <p:nvPr/>
        </p:nvSpPr>
        <p:spPr>
          <a:xfrm>
            <a:off x="1371069" y="4244522"/>
            <a:ext cx="640080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u="sng" dirty="0" smtClean="0">
                <a:solidFill>
                  <a:schemeClr val="accent1">
                    <a:lumMod val="75000"/>
                  </a:schemeClr>
                </a:solidFill>
              </a:rPr>
              <a:t>www.cartardis.eu</a:t>
            </a:r>
            <a:endParaRPr lang="en-GB" i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Ondertitel 2"/>
          <p:cNvSpPr txBox="1">
            <a:spLocks/>
          </p:cNvSpPr>
          <p:nvPr/>
        </p:nvSpPr>
        <p:spPr>
          <a:xfrm>
            <a:off x="748176" y="5702686"/>
            <a:ext cx="74917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400"/>
              </a:spcBef>
            </a:pPr>
            <a:r>
              <a:rPr lang="en-GB" sz="2000" dirty="0" smtClean="0">
                <a:solidFill>
                  <a:schemeClr val="tx1"/>
                </a:solidFill>
              </a:rPr>
              <a:t>Dennie Tempel</a:t>
            </a:r>
          </a:p>
          <a:p>
            <a:pPr algn="l">
              <a:spcBef>
                <a:spcPts val="400"/>
              </a:spcBef>
            </a:pPr>
            <a:r>
              <a:rPr lang="en-GB" sz="2000" dirty="0" smtClean="0">
                <a:solidFill>
                  <a:schemeClr val="tx1"/>
                </a:solidFill>
              </a:rPr>
              <a:t>UMCU, Utrecht, 7 April 2017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37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/>
              <a:t>OSM </a:t>
            </a:r>
            <a:r>
              <a:rPr lang="nl-NL" dirty="0" err="1"/>
              <a:t>increases</a:t>
            </a:r>
            <a:r>
              <a:rPr lang="nl-NL" dirty="0"/>
              <a:t> ICAM-1 </a:t>
            </a:r>
            <a:r>
              <a:rPr lang="nl-NL" dirty="0" err="1" smtClean="0"/>
              <a:t>membrane</a:t>
            </a:r>
            <a:r>
              <a:rPr lang="nl-NL" dirty="0" smtClean="0"/>
              <a:t> </a:t>
            </a:r>
            <a:r>
              <a:rPr lang="nl-NL" dirty="0" err="1" smtClean="0"/>
              <a:t>expression</a:t>
            </a:r>
            <a:endParaRPr lang="nl-NL" dirty="0"/>
          </a:p>
        </p:txBody>
      </p:sp>
      <p:sp>
        <p:nvSpPr>
          <p:cNvPr id="6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97" y="5805264"/>
            <a:ext cx="32670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5893656" y="6500589"/>
            <a:ext cx="2727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Expression</a:t>
            </a:r>
            <a:r>
              <a:rPr lang="nl-NL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nl-NL" sz="14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adhesion</a:t>
            </a:r>
            <a:r>
              <a:rPr lang="nl-NL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nl-NL" sz="14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molecules</a:t>
            </a:r>
            <a:endParaRPr lang="nl-NL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691952" y="2285256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4" name="Groep 13"/>
          <p:cNvGrpSpPr/>
          <p:nvPr/>
        </p:nvGrpSpPr>
        <p:grpSpPr>
          <a:xfrm>
            <a:off x="395536" y="2060848"/>
            <a:ext cx="8460431" cy="2830207"/>
            <a:chOff x="395536" y="2060848"/>
            <a:chExt cx="8460431" cy="2830207"/>
          </a:xfrm>
        </p:grpSpPr>
        <p:grpSp>
          <p:nvGrpSpPr>
            <p:cNvPr id="5" name="Groep 4"/>
            <p:cNvGrpSpPr/>
            <p:nvPr/>
          </p:nvGrpSpPr>
          <p:grpSpPr>
            <a:xfrm>
              <a:off x="395536" y="2060848"/>
              <a:ext cx="8460431" cy="2830207"/>
              <a:chOff x="395536" y="2060848"/>
              <a:chExt cx="8460431" cy="2830207"/>
            </a:xfrm>
          </p:grpSpPr>
          <p:grpSp>
            <p:nvGrpSpPr>
              <p:cNvPr id="4" name="Groep 3"/>
              <p:cNvGrpSpPr/>
              <p:nvPr/>
            </p:nvGrpSpPr>
            <p:grpSpPr>
              <a:xfrm>
                <a:off x="395536" y="2060848"/>
                <a:ext cx="8460431" cy="2830207"/>
                <a:chOff x="395536" y="2060848"/>
                <a:chExt cx="8460431" cy="2830207"/>
              </a:xfrm>
            </p:grpSpPr>
            <p:pic>
              <p:nvPicPr>
                <p:cNvPr id="43010" name="Picture 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2060848"/>
                  <a:ext cx="8460431" cy="28302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Rechthoek 1"/>
                <p:cNvSpPr/>
                <p:nvPr/>
              </p:nvSpPr>
              <p:spPr>
                <a:xfrm>
                  <a:off x="539552" y="2131247"/>
                  <a:ext cx="288032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</p:grpSp>
          <p:sp>
            <p:nvSpPr>
              <p:cNvPr id="13" name="Rechthoek 12"/>
              <p:cNvSpPr/>
              <p:nvPr/>
            </p:nvSpPr>
            <p:spPr>
              <a:xfrm>
                <a:off x="3275856" y="2162592"/>
                <a:ext cx="288032" cy="288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5893656" y="2157183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622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/>
              <a:t>OSM </a:t>
            </a:r>
            <a:r>
              <a:rPr lang="nl-NL" dirty="0" err="1"/>
              <a:t>increases</a:t>
            </a:r>
            <a:r>
              <a:rPr lang="nl-NL" dirty="0"/>
              <a:t> </a:t>
            </a:r>
            <a:r>
              <a:rPr lang="nl-NL" dirty="0" smtClean="0"/>
              <a:t>sVCAM-1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sE-selectin</a:t>
            </a:r>
            <a:r>
              <a:rPr lang="nl-NL" dirty="0" smtClean="0"/>
              <a:t> </a:t>
            </a:r>
            <a:r>
              <a:rPr lang="nl-NL" dirty="0" err="1" smtClean="0"/>
              <a:t>shedding</a:t>
            </a:r>
            <a:endParaRPr lang="nl-NL" dirty="0"/>
          </a:p>
        </p:txBody>
      </p:sp>
      <p:sp>
        <p:nvSpPr>
          <p:cNvPr id="6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97" y="5805264"/>
            <a:ext cx="32670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5893656" y="6500589"/>
            <a:ext cx="2727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Expression</a:t>
            </a:r>
            <a:r>
              <a:rPr lang="nl-NL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nl-NL" sz="14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adhesion</a:t>
            </a:r>
            <a:r>
              <a:rPr lang="nl-NL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nl-NL" sz="14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molecules</a:t>
            </a:r>
            <a:endParaRPr lang="nl-NL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grpSp>
        <p:nvGrpSpPr>
          <p:cNvPr id="15" name="Groep 14"/>
          <p:cNvGrpSpPr/>
          <p:nvPr/>
        </p:nvGrpSpPr>
        <p:grpSpPr>
          <a:xfrm>
            <a:off x="1115616" y="1340768"/>
            <a:ext cx="7020272" cy="4530859"/>
            <a:chOff x="1115616" y="1340768"/>
            <a:chExt cx="7020272" cy="4530859"/>
          </a:xfrm>
        </p:grpSpPr>
        <p:grpSp>
          <p:nvGrpSpPr>
            <p:cNvPr id="13" name="Groep 12"/>
            <p:cNvGrpSpPr/>
            <p:nvPr/>
          </p:nvGrpSpPr>
          <p:grpSpPr>
            <a:xfrm>
              <a:off x="1115616" y="1340768"/>
              <a:ext cx="7020272" cy="4530859"/>
              <a:chOff x="1115616" y="1340768"/>
              <a:chExt cx="7020272" cy="4530859"/>
            </a:xfrm>
          </p:grpSpPr>
          <p:grpSp>
            <p:nvGrpSpPr>
              <p:cNvPr id="5" name="Groep 4"/>
              <p:cNvGrpSpPr/>
              <p:nvPr/>
            </p:nvGrpSpPr>
            <p:grpSpPr>
              <a:xfrm>
                <a:off x="1115616" y="1340768"/>
                <a:ext cx="7020272" cy="4530859"/>
                <a:chOff x="1115616" y="1340768"/>
                <a:chExt cx="7020272" cy="4530859"/>
              </a:xfrm>
            </p:grpSpPr>
            <p:grpSp>
              <p:nvGrpSpPr>
                <p:cNvPr id="4" name="Groep 3"/>
                <p:cNvGrpSpPr/>
                <p:nvPr/>
              </p:nvGrpSpPr>
              <p:grpSpPr>
                <a:xfrm>
                  <a:off x="1115616" y="1340768"/>
                  <a:ext cx="7020272" cy="4530859"/>
                  <a:chOff x="1115616" y="1340768"/>
                  <a:chExt cx="7020272" cy="4530859"/>
                </a:xfrm>
              </p:grpSpPr>
              <p:grpSp>
                <p:nvGrpSpPr>
                  <p:cNvPr id="2" name="Groep 1"/>
                  <p:cNvGrpSpPr/>
                  <p:nvPr/>
                </p:nvGrpSpPr>
                <p:grpSpPr>
                  <a:xfrm>
                    <a:off x="1115616" y="1340768"/>
                    <a:ext cx="7020272" cy="4530859"/>
                    <a:chOff x="1115616" y="1340768"/>
                    <a:chExt cx="7020272" cy="4530859"/>
                  </a:xfrm>
                </p:grpSpPr>
                <p:pic>
                  <p:nvPicPr>
                    <p:cNvPr id="44034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15616" y="1340768"/>
                      <a:ext cx="7020272" cy="45308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0" name="Rechthoek 9"/>
                    <p:cNvSpPr/>
                    <p:nvPr/>
                  </p:nvSpPr>
                  <p:spPr>
                    <a:xfrm>
                      <a:off x="1115616" y="1340768"/>
                      <a:ext cx="288032" cy="2880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/>
                    </a:p>
                  </p:txBody>
                </p:sp>
              </p:grpSp>
              <p:sp>
                <p:nvSpPr>
                  <p:cNvPr id="11" name="Rechthoek 10"/>
                  <p:cNvSpPr/>
                  <p:nvPr/>
                </p:nvSpPr>
                <p:spPr>
                  <a:xfrm>
                    <a:off x="3491880" y="1371789"/>
                    <a:ext cx="288032" cy="2880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/>
                  </a:p>
                </p:txBody>
              </p:sp>
            </p:grpSp>
            <p:sp>
              <p:nvSpPr>
                <p:cNvPr id="12" name="Rechthoek 11"/>
                <p:cNvSpPr/>
                <p:nvPr/>
              </p:nvSpPr>
              <p:spPr>
                <a:xfrm>
                  <a:off x="1187624" y="3644736"/>
                  <a:ext cx="288032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</p:grpSp>
          <p:sp>
            <p:nvSpPr>
              <p:cNvPr id="14" name="Rechthoek 13"/>
              <p:cNvSpPr/>
              <p:nvPr/>
            </p:nvSpPr>
            <p:spPr>
              <a:xfrm>
                <a:off x="3473123" y="3657944"/>
                <a:ext cx="288032" cy="288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16" name="Rechthoek 15"/>
            <p:cNvSpPr/>
            <p:nvPr/>
          </p:nvSpPr>
          <p:spPr>
            <a:xfrm>
              <a:off x="5652120" y="3660073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9793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/>
          <p:cNvSpPr txBox="1">
            <a:spLocks/>
          </p:cNvSpPr>
          <p:nvPr/>
        </p:nvSpPr>
        <p:spPr>
          <a:xfrm>
            <a:off x="507191" y="2204864"/>
            <a:ext cx="8229600" cy="1143000"/>
          </a:xfrm>
          <a:prstGeom prst="rect">
            <a:avLst/>
          </a:prstGeom>
          <a:solidFill>
            <a:srgbClr val="FFFFFF"/>
          </a:solidFill>
        </p:spPr>
        <p:txBody>
          <a:bodyPr>
            <a:normAutofit fontScale="7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nl-NL" dirty="0" err="1" smtClean="0">
                <a:effectLst/>
              </a:rPr>
              <a:t>Which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pathway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and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which</a:t>
            </a:r>
            <a:r>
              <a:rPr lang="nl-NL" dirty="0" smtClean="0">
                <a:effectLst/>
              </a:rPr>
              <a:t> receptor is </a:t>
            </a:r>
            <a:r>
              <a:rPr lang="nl-NL" dirty="0" err="1" smtClean="0">
                <a:effectLst/>
              </a:rPr>
              <a:t>involved</a:t>
            </a:r>
            <a:r>
              <a:rPr lang="nl-NL" dirty="0" smtClean="0">
                <a:effectLst/>
              </a:rPr>
              <a:t> in OSM </a:t>
            </a:r>
            <a:r>
              <a:rPr lang="nl-NL" dirty="0" err="1" smtClean="0">
                <a:effectLst/>
              </a:rPr>
              <a:t>induced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endothelial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activation</a:t>
            </a:r>
            <a:r>
              <a:rPr lang="nl-NL" dirty="0" smtClean="0">
                <a:effectLst/>
              </a:rPr>
              <a:t>?</a:t>
            </a:r>
            <a:endParaRPr lang="nl-NL" dirty="0">
              <a:effectLst/>
            </a:endParaRPr>
          </a:p>
        </p:txBody>
      </p:sp>
      <p:sp>
        <p:nvSpPr>
          <p:cNvPr id="3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17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OSM </a:t>
            </a:r>
            <a:r>
              <a:rPr lang="nl-NL" dirty="0" err="1" smtClean="0"/>
              <a:t>induces</a:t>
            </a:r>
            <a:r>
              <a:rPr lang="nl-NL" dirty="0" smtClean="0"/>
              <a:t> STAT1 </a:t>
            </a:r>
            <a:r>
              <a:rPr lang="nl-NL" dirty="0" err="1" smtClean="0"/>
              <a:t>and</a:t>
            </a:r>
            <a:r>
              <a:rPr lang="nl-NL" dirty="0" smtClean="0"/>
              <a:t> STAT 3 </a:t>
            </a:r>
            <a:r>
              <a:rPr lang="nl-NL" dirty="0" err="1" smtClean="0"/>
              <a:t>phosphorylation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17924"/>
            <a:ext cx="6149844" cy="50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33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siRNA</a:t>
            </a:r>
            <a:r>
              <a:rPr lang="nl-NL" dirty="0" smtClean="0"/>
              <a:t> knockdown of </a:t>
            </a:r>
            <a:r>
              <a:rPr lang="nl-NL" dirty="0" err="1" smtClean="0"/>
              <a:t>the</a:t>
            </a:r>
            <a:r>
              <a:rPr lang="nl-NL" dirty="0" smtClean="0"/>
              <a:t> OSM </a:t>
            </a:r>
            <a:r>
              <a:rPr lang="nl-NL" dirty="0" err="1" smtClean="0"/>
              <a:t>receptors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09738"/>
            <a:ext cx="4154849" cy="55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67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/>
          <p:cNvSpPr txBox="1">
            <a:spLocks/>
          </p:cNvSpPr>
          <p:nvPr/>
        </p:nvSpPr>
        <p:spPr>
          <a:xfrm>
            <a:off x="507191" y="2204864"/>
            <a:ext cx="8229600" cy="1143000"/>
          </a:xfrm>
          <a:prstGeom prst="rect">
            <a:avLst/>
          </a:prstGeom>
          <a:solidFill>
            <a:srgbClr val="FFFFFF"/>
          </a:solidFill>
        </p:spPr>
        <p:txBody>
          <a:bodyPr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nl-NL" dirty="0" smtClean="0">
                <a:effectLst/>
              </a:rPr>
              <a:t>Does OSM </a:t>
            </a:r>
            <a:r>
              <a:rPr lang="nl-NL" dirty="0" err="1" smtClean="0">
                <a:effectLst/>
              </a:rPr>
              <a:t>induce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endothelial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activation</a:t>
            </a:r>
            <a:r>
              <a:rPr lang="nl-NL" dirty="0" smtClean="0">
                <a:effectLst/>
              </a:rPr>
              <a:t> </a:t>
            </a:r>
            <a:r>
              <a:rPr lang="nl-NL" i="1" dirty="0" smtClean="0">
                <a:effectLst/>
              </a:rPr>
              <a:t>in vivo</a:t>
            </a:r>
            <a:r>
              <a:rPr lang="nl-NL" dirty="0" smtClean="0">
                <a:effectLst/>
              </a:rPr>
              <a:t>?</a:t>
            </a:r>
            <a:endParaRPr lang="nl-NL" dirty="0">
              <a:effectLst/>
            </a:endParaRPr>
          </a:p>
        </p:txBody>
      </p:sp>
      <p:sp>
        <p:nvSpPr>
          <p:cNvPr id="3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96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7"/>
          <p:cNvSpPr>
            <a:spLocks noChangeShapeType="1"/>
          </p:cNvSpPr>
          <p:nvPr/>
        </p:nvSpPr>
        <p:spPr bwMode="auto">
          <a:xfrm>
            <a:off x="4581525" y="3418994"/>
            <a:ext cx="7242" cy="17413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>
            <a:off x="1409726" y="3356992"/>
            <a:ext cx="7242" cy="6090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pic>
        <p:nvPicPr>
          <p:cNvPr id="1026" name="Picture 2" descr="Afbeeldingsresultaat voor alzet osmotic pump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73" r="53045"/>
          <a:stretch/>
        </p:blipFill>
        <p:spPr bwMode="auto">
          <a:xfrm rot="20958643">
            <a:off x="4714982" y="5872539"/>
            <a:ext cx="1448557" cy="8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sz="3600" dirty="0">
                <a:effectLst/>
              </a:rPr>
              <a:t>Does OSM </a:t>
            </a:r>
            <a:r>
              <a:rPr lang="nl-NL" sz="3600" dirty="0" err="1">
                <a:effectLst/>
              </a:rPr>
              <a:t>induce</a:t>
            </a:r>
            <a:r>
              <a:rPr lang="nl-NL" sz="3600" dirty="0">
                <a:effectLst/>
              </a:rPr>
              <a:t> </a:t>
            </a:r>
            <a:r>
              <a:rPr lang="nl-NL" sz="3600" dirty="0" err="1">
                <a:effectLst/>
              </a:rPr>
              <a:t>endothelial</a:t>
            </a:r>
            <a:r>
              <a:rPr lang="nl-NL" sz="3600" dirty="0">
                <a:effectLst/>
              </a:rPr>
              <a:t> </a:t>
            </a:r>
            <a:r>
              <a:rPr lang="nl-NL" sz="3600" dirty="0" err="1">
                <a:effectLst/>
              </a:rPr>
              <a:t>activation</a:t>
            </a:r>
            <a:r>
              <a:rPr lang="nl-NL" sz="3600" dirty="0">
                <a:effectLst/>
              </a:rPr>
              <a:t> </a:t>
            </a:r>
            <a:r>
              <a:rPr lang="nl-NL" sz="3600" i="1" dirty="0">
                <a:effectLst/>
              </a:rPr>
              <a:t>in vivo</a:t>
            </a:r>
            <a:r>
              <a:rPr lang="nl-NL" sz="3600" dirty="0">
                <a:effectLst/>
              </a:rPr>
              <a:t>?</a:t>
            </a:r>
          </a:p>
        </p:txBody>
      </p:sp>
      <p:pic>
        <p:nvPicPr>
          <p:cNvPr id="5" name="Picture 12" descr="blackmou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8" y="4526989"/>
            <a:ext cx="2057400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275017" y="5425479"/>
            <a:ext cx="19207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nl-NL" sz="1400" b="1" dirty="0">
                <a:latin typeface="+mn-lt"/>
              </a:rPr>
              <a:t>APOE*3Leiden.CETP </a:t>
            </a:r>
            <a:endParaRPr lang="en-GB" altLang="nl-NL" sz="1400" b="1" dirty="0">
              <a:latin typeface="+mn-lt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1401267" y="1943300"/>
            <a:ext cx="3168352" cy="36462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rgbClr val="0099FF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642742" y="3917389"/>
            <a:ext cx="15385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latin typeface="+mn-lt"/>
              </a:rPr>
              <a:t>Start cholesterol diet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3853916" y="5257019"/>
            <a:ext cx="14478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latin typeface="+mn-lt"/>
              </a:rPr>
              <a:t>Placement osmotic pump OSM/ PBS</a:t>
            </a:r>
            <a:endParaRPr lang="en-US" altLang="nl-NL" sz="1400" b="1" dirty="0">
              <a:latin typeface="+mn-lt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948264" y="4129335"/>
            <a:ext cx="16337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nl-NL" sz="1400" b="1" dirty="0" smtClean="0">
                <a:latin typeface="+mn-lt"/>
              </a:rPr>
              <a:t>Sacrifice animals</a:t>
            </a:r>
            <a:endParaRPr lang="en-US" altLang="nl-NL" sz="1400" b="1" dirty="0">
              <a:latin typeface="+mn-lt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30669" y="1570484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latin typeface="+mn-lt"/>
              </a:rPr>
              <a:t>T = -3 weeks</a:t>
            </a:r>
            <a:endParaRPr lang="en-US" altLang="nl-NL" sz="1400" b="1" dirty="0">
              <a:latin typeface="+mn-lt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3806353" y="1570484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latin typeface="+mn-lt"/>
              </a:rPr>
              <a:t>T = 0 weeks</a:t>
            </a:r>
            <a:endParaRPr lang="en-US" altLang="nl-NL" sz="1400" b="1" dirty="0">
              <a:latin typeface="+mn-lt"/>
            </a:endParaRP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6973428" y="1570484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latin typeface="+mn-lt"/>
              </a:rPr>
              <a:t>T = 3 weeks</a:t>
            </a:r>
            <a:endParaRPr lang="en-US" altLang="nl-NL" sz="1400" b="1" dirty="0">
              <a:latin typeface="+mn-lt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572000" y="1943300"/>
            <a:ext cx="3168352" cy="364628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50000">
                <a:srgbClr val="FFFF00"/>
              </a:gs>
              <a:gs pos="100000">
                <a:srgbClr val="FFC000"/>
              </a:gs>
            </a:gsLst>
            <a:lin ang="5400000" scaled="1"/>
            <a:tileRect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6721439" y="4719518"/>
            <a:ext cx="2315057" cy="2031325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Tx/>
              <a:buChar char="-"/>
            </a:pPr>
            <a:r>
              <a:rPr lang="en-US" altLang="nl-NL" sz="1400" b="1" dirty="0" smtClean="0">
                <a:latin typeface="+mn-lt"/>
              </a:rPr>
              <a:t>Heart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nl-NL" sz="1400" b="1" dirty="0" smtClean="0">
                <a:latin typeface="+mn-lt"/>
              </a:rPr>
              <a:t>Carotid arteries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nl-NL" sz="1400" b="1" dirty="0" smtClean="0">
                <a:latin typeface="+mn-lt"/>
              </a:rPr>
              <a:t>Aorta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nl-NL" sz="1400" b="1" dirty="0" smtClean="0">
                <a:latin typeface="+mn-lt"/>
              </a:rPr>
              <a:t>Kidneys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nl-NL" sz="1400" b="1" dirty="0" smtClean="0">
                <a:latin typeface="+mn-lt"/>
              </a:rPr>
              <a:t>Lungs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nl-NL" sz="1400" b="1" dirty="0" smtClean="0">
                <a:latin typeface="+mn-lt"/>
              </a:rPr>
              <a:t>Liver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nl-NL" sz="1400" b="1" dirty="0" smtClean="0">
                <a:latin typeface="+mn-lt"/>
              </a:rPr>
              <a:t>Spleen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nl-NL" sz="1400" b="1" dirty="0" smtClean="0">
                <a:latin typeface="+mn-lt"/>
              </a:rPr>
              <a:t>White adipose tissue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nl-NL" sz="1400" b="1" dirty="0" smtClean="0">
                <a:latin typeface="+mn-lt"/>
              </a:rPr>
              <a:t>Brown adipose tissue</a:t>
            </a:r>
            <a:endParaRPr lang="en-US" altLang="nl-NL" sz="1400" b="1" dirty="0">
              <a:latin typeface="+mn-lt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1401267" y="2411350"/>
            <a:ext cx="3168352" cy="36462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rgbClr val="0099FF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4572000" y="2411350"/>
            <a:ext cx="3168352" cy="364628"/>
          </a:xfrm>
          <a:prstGeom prst="rect">
            <a:avLst/>
          </a:prstGeom>
          <a:gradFill flip="none" rotWithShape="1">
            <a:gsLst>
              <a:gs pos="0">
                <a:srgbClr val="DE5A00"/>
              </a:gs>
              <a:gs pos="50000">
                <a:srgbClr val="FFC000"/>
              </a:gs>
              <a:gs pos="100000">
                <a:srgbClr val="DE5A00"/>
              </a:gs>
            </a:gsLst>
            <a:lin ang="5400000" scaled="1"/>
            <a:tileRect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1401267" y="2884429"/>
            <a:ext cx="3168352" cy="36462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rgbClr val="0099FF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4572000" y="2884429"/>
            <a:ext cx="3168352" cy="364628"/>
          </a:xfrm>
          <a:prstGeom prst="rect">
            <a:avLst/>
          </a:prstGeom>
          <a:gradFill flip="none" rotWithShape="1">
            <a:gsLst>
              <a:gs pos="0">
                <a:srgbClr val="FF3300"/>
              </a:gs>
              <a:gs pos="50000">
                <a:srgbClr val="FF9933"/>
              </a:gs>
              <a:gs pos="100000">
                <a:srgbClr val="FF3300"/>
              </a:gs>
            </a:gsLst>
            <a:lin ang="5400000" scaled="1"/>
            <a:tileRect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1407840" y="3335527"/>
            <a:ext cx="3168352" cy="36462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rgbClr val="0099FF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4578573" y="3335527"/>
            <a:ext cx="3168352" cy="364628"/>
          </a:xfrm>
          <a:prstGeom prst="rect">
            <a:avLst/>
          </a:prstGeom>
          <a:gradFill flip="none" rotWithShape="1">
            <a:gsLst>
              <a:gs pos="0">
                <a:srgbClr val="A40000"/>
              </a:gs>
              <a:gs pos="50000">
                <a:srgbClr val="DE5A00"/>
              </a:gs>
              <a:gs pos="100000">
                <a:srgbClr val="A40000"/>
              </a:gs>
            </a:gsLst>
            <a:lin ang="5400000" scaled="1"/>
            <a:tileRect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18" name="Ovaal 17"/>
          <p:cNvSpPr/>
          <p:nvPr/>
        </p:nvSpPr>
        <p:spPr>
          <a:xfrm>
            <a:off x="1322785" y="1812191"/>
            <a:ext cx="178449" cy="1936675"/>
          </a:xfrm>
          <a:prstGeom prst="ellipse">
            <a:avLst/>
          </a:prstGeom>
          <a:noFill/>
          <a:ln w="38100">
            <a:solidFill>
              <a:srgbClr val="33CC3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Ovaal 33"/>
          <p:cNvSpPr/>
          <p:nvPr/>
        </p:nvSpPr>
        <p:spPr>
          <a:xfrm>
            <a:off x="7657700" y="1852365"/>
            <a:ext cx="178449" cy="1936675"/>
          </a:xfrm>
          <a:prstGeom prst="ellipse">
            <a:avLst/>
          </a:prstGeom>
          <a:noFill/>
          <a:ln w="38100">
            <a:solidFill>
              <a:srgbClr val="33CC3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Ovaal 34"/>
          <p:cNvSpPr/>
          <p:nvPr/>
        </p:nvSpPr>
        <p:spPr>
          <a:xfrm>
            <a:off x="4498509" y="1812192"/>
            <a:ext cx="178449" cy="1936675"/>
          </a:xfrm>
          <a:prstGeom prst="ellipse">
            <a:avLst/>
          </a:prstGeom>
          <a:noFill/>
          <a:ln w="38100">
            <a:solidFill>
              <a:srgbClr val="33CC3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Line 17"/>
          <p:cNvSpPr>
            <a:spLocks noChangeShapeType="1"/>
          </p:cNvSpPr>
          <p:nvPr/>
        </p:nvSpPr>
        <p:spPr bwMode="auto">
          <a:xfrm>
            <a:off x="7746925" y="3395980"/>
            <a:ext cx="7242" cy="6090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5403216" y="2000588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latin typeface="+mn-lt"/>
              </a:rPr>
              <a:t>PBS</a:t>
            </a:r>
            <a:endParaRPr lang="en-US" altLang="nl-NL" sz="1400" b="1" dirty="0">
              <a:latin typeface="+mn-lt"/>
            </a:endParaRPr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5403216" y="2439775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latin typeface="+mn-lt"/>
              </a:rPr>
              <a:t>1 µg/kg/day</a:t>
            </a:r>
            <a:endParaRPr lang="en-US" altLang="nl-NL" sz="1400" b="1" dirty="0">
              <a:latin typeface="+mn-lt"/>
            </a:endParaRPr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5446996" y="2912854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latin typeface="+mj-lt"/>
              </a:rPr>
              <a:t>3 µg/kg/day</a:t>
            </a:r>
            <a:endParaRPr lang="en-US" altLang="nl-NL" sz="1400" b="1" dirty="0">
              <a:latin typeface="+mn-lt"/>
            </a:endParaRPr>
          </a:p>
        </p:txBody>
      </p: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5403216" y="3392378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latin typeface="+mj-lt"/>
              </a:rPr>
              <a:t>10 µg/kg/day</a:t>
            </a:r>
            <a:endParaRPr lang="en-US" altLang="nl-NL" sz="1400" b="1" dirty="0">
              <a:latin typeface="+mj-lt"/>
            </a:endParaRPr>
          </a:p>
        </p:txBody>
      </p:sp>
      <p:sp>
        <p:nvSpPr>
          <p:cNvPr id="42" name="Text Box 21"/>
          <p:cNvSpPr txBox="1">
            <a:spLocks noChangeArrowheads="1"/>
          </p:cNvSpPr>
          <p:nvPr/>
        </p:nvSpPr>
        <p:spPr bwMode="auto">
          <a:xfrm>
            <a:off x="81136" y="2000589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solidFill>
                  <a:prstClr val="black"/>
                </a:solidFill>
                <a:latin typeface="Lucida Sans Unicode"/>
              </a:rPr>
              <a:t>Group 1</a:t>
            </a:r>
            <a:endParaRPr lang="en-US" altLang="nl-NL" sz="1400" b="1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43" name="Text Box 21"/>
          <p:cNvSpPr txBox="1">
            <a:spLocks noChangeArrowheads="1"/>
          </p:cNvSpPr>
          <p:nvPr/>
        </p:nvSpPr>
        <p:spPr bwMode="auto">
          <a:xfrm>
            <a:off x="81136" y="3388485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solidFill>
                  <a:prstClr val="black"/>
                </a:solidFill>
                <a:latin typeface="Lucida Sans Unicode"/>
              </a:rPr>
              <a:t>Group 4</a:t>
            </a:r>
            <a:endParaRPr lang="en-US" altLang="nl-NL" sz="1400" b="1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44" name="Text Box 21"/>
          <p:cNvSpPr txBox="1">
            <a:spLocks noChangeArrowheads="1"/>
          </p:cNvSpPr>
          <p:nvPr/>
        </p:nvSpPr>
        <p:spPr bwMode="auto">
          <a:xfrm>
            <a:off x="81136" y="2943167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solidFill>
                  <a:prstClr val="black"/>
                </a:solidFill>
                <a:latin typeface="Lucida Sans Unicode"/>
              </a:rPr>
              <a:t>Group 3</a:t>
            </a:r>
            <a:endParaRPr lang="en-US" altLang="nl-NL" sz="1400" b="1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45" name="Text Box 21"/>
          <p:cNvSpPr txBox="1">
            <a:spLocks noChangeArrowheads="1"/>
          </p:cNvSpPr>
          <p:nvPr/>
        </p:nvSpPr>
        <p:spPr bwMode="auto">
          <a:xfrm>
            <a:off x="81136" y="2466544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 smtClean="0">
                <a:solidFill>
                  <a:prstClr val="black"/>
                </a:solidFill>
                <a:latin typeface="Lucida Sans Unicode"/>
              </a:rPr>
              <a:t>Group 2</a:t>
            </a:r>
            <a:endParaRPr lang="en-US" altLang="nl-NL" sz="1400" b="1" dirty="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46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19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6" grpId="0" animBg="1"/>
      <p:bldP spid="9" grpId="0"/>
      <p:bldP spid="10" grpId="0"/>
      <p:bldP spid="13" grpId="0"/>
      <p:bldP spid="22" grpId="0" animBg="1"/>
      <p:bldP spid="18" grpId="0" animBg="1"/>
      <p:bldP spid="34" grpId="0" animBg="1"/>
      <p:bldP spid="35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 smtClean="0">
                <a:effectLst/>
              </a:rPr>
              <a:t>OSM has no </a:t>
            </a:r>
            <a:r>
              <a:rPr lang="nl-NL" dirty="0" err="1" smtClean="0">
                <a:effectLst/>
              </a:rPr>
              <a:t>influence</a:t>
            </a:r>
            <a:r>
              <a:rPr lang="nl-NL" dirty="0" smtClean="0">
                <a:effectLst/>
              </a:rPr>
              <a:t> on </a:t>
            </a:r>
            <a:r>
              <a:rPr lang="nl-NL" dirty="0" err="1" smtClean="0">
                <a:effectLst/>
              </a:rPr>
              <a:t>bodyweight</a:t>
            </a:r>
            <a:r>
              <a:rPr lang="nl-NL" dirty="0" smtClean="0">
                <a:effectLst/>
              </a:rPr>
              <a:t> or food intake</a:t>
            </a:r>
            <a:endParaRPr lang="nl-NL" dirty="0">
              <a:effectLst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382476"/>
              </p:ext>
            </p:extLst>
          </p:nvPr>
        </p:nvGraphicFramePr>
        <p:xfrm>
          <a:off x="179512" y="2337846"/>
          <a:ext cx="4366655" cy="2630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5" r:id="rId3" imgW="5040099" imgH="3037179" progId="">
                  <p:embed/>
                </p:oleObj>
              </mc:Choice>
              <mc:Fallback>
                <p:oleObj r:id="rId3" imgW="5040099" imgH="3037179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337846"/>
                        <a:ext cx="4366655" cy="26309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244946"/>
              </p:ext>
            </p:extLst>
          </p:nvPr>
        </p:nvGraphicFramePr>
        <p:xfrm>
          <a:off x="4572000" y="2348880"/>
          <a:ext cx="4402643" cy="2707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6" r:id="rId5" imgW="5072151" imgH="3119294" progId="">
                  <p:embed/>
                </p:oleObj>
              </mc:Choice>
              <mc:Fallback>
                <p:oleObj r:id="rId5" imgW="5072151" imgH="3119294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348880"/>
                        <a:ext cx="4402643" cy="27077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7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>
                <a:effectLst/>
              </a:rPr>
              <a:t>OSM has no </a:t>
            </a:r>
            <a:r>
              <a:rPr lang="nl-NL" dirty="0" err="1">
                <a:effectLst/>
              </a:rPr>
              <a:t>influence</a:t>
            </a:r>
            <a:r>
              <a:rPr lang="nl-NL" dirty="0">
                <a:effectLst/>
              </a:rPr>
              <a:t> on </a:t>
            </a:r>
            <a:r>
              <a:rPr lang="nl-NL" dirty="0" err="1" smtClean="0">
                <a:effectLst/>
              </a:rPr>
              <a:t>triglycerides</a:t>
            </a:r>
            <a:r>
              <a:rPr lang="nl-NL" dirty="0" smtClean="0">
                <a:effectLst/>
              </a:rPr>
              <a:t> or cholesterol</a:t>
            </a:r>
            <a:endParaRPr lang="nl-NL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74578"/>
            <a:ext cx="6986726" cy="29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2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 smtClean="0">
                <a:effectLst/>
              </a:rPr>
              <a:t>OSM </a:t>
            </a:r>
            <a:r>
              <a:rPr lang="nl-NL" dirty="0" err="1" smtClean="0">
                <a:effectLst/>
              </a:rPr>
              <a:t>increases</a:t>
            </a:r>
            <a:r>
              <a:rPr lang="nl-NL" dirty="0" smtClean="0">
                <a:effectLst/>
              </a:rPr>
              <a:t> plasma levels of </a:t>
            </a:r>
            <a:r>
              <a:rPr lang="nl-NL" dirty="0" err="1" smtClean="0">
                <a:effectLst/>
              </a:rPr>
              <a:t>inflammatory</a:t>
            </a:r>
            <a:r>
              <a:rPr lang="nl-NL" dirty="0" smtClean="0">
                <a:effectLst/>
              </a:rPr>
              <a:t> markers</a:t>
            </a:r>
            <a:endParaRPr lang="nl-NL" dirty="0">
              <a:effectLst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39529"/>
              </p:ext>
            </p:extLst>
          </p:nvPr>
        </p:nvGraphicFramePr>
        <p:xfrm>
          <a:off x="586557" y="2348880"/>
          <a:ext cx="3700463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1" r:id="rId3" imgW="3700034" imgH="3018811" progId="">
                  <p:embed/>
                </p:oleObj>
              </mc:Choice>
              <mc:Fallback>
                <p:oleObj r:id="rId3" imgW="3700034" imgH="3018811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557" y="2348880"/>
                        <a:ext cx="3700463" cy="301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263996"/>
              </p:ext>
            </p:extLst>
          </p:nvPr>
        </p:nvGraphicFramePr>
        <p:xfrm>
          <a:off x="4691013" y="2348880"/>
          <a:ext cx="3481387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2" r:id="rId5" imgW="3480712" imgH="3018811" progId="">
                  <p:embed/>
                </p:oleObj>
              </mc:Choice>
              <mc:Fallback>
                <p:oleObj r:id="rId5" imgW="3480712" imgH="3018811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1013" y="2348880"/>
                        <a:ext cx="3481387" cy="301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6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928" y="316941"/>
            <a:ext cx="7818851" cy="502445"/>
          </a:xfrm>
        </p:spPr>
        <p:txBody>
          <a:bodyPr>
            <a:normAutofit fontScale="90000"/>
          </a:bodyPr>
          <a:lstStyle/>
          <a:p>
            <a:pPr algn="l"/>
            <a:r>
              <a:rPr lang="sv-SE" sz="3300" dirty="0" smtClean="0"/>
              <a:t>Target identification &amp; selection process</a:t>
            </a:r>
            <a:endParaRPr lang="sv-SE" sz="3300" dirty="0"/>
          </a:p>
        </p:txBody>
      </p:sp>
      <p:sp>
        <p:nvSpPr>
          <p:cNvPr id="18" name="Tekstvak 16"/>
          <p:cNvSpPr txBox="1"/>
          <p:nvPr/>
        </p:nvSpPr>
        <p:spPr>
          <a:xfrm>
            <a:off x="7022897" y="198832"/>
            <a:ext cx="110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smtClean="0">
                <a:solidFill>
                  <a:schemeClr val="bg1">
                    <a:lumMod val="50000"/>
                  </a:schemeClr>
                </a:solidFill>
              </a:rPr>
              <a:t>CarTarDis</a:t>
            </a:r>
            <a:endParaRPr lang="en-GB" b="1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45" y="169648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2"/>
          <p:cNvSpPr txBox="1">
            <a:spLocks noChangeArrowheads="1"/>
          </p:cNvSpPr>
          <p:nvPr/>
        </p:nvSpPr>
        <p:spPr bwMode="auto">
          <a:xfrm>
            <a:off x="328098" y="984568"/>
            <a:ext cx="8567737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2000" dirty="0" smtClean="0">
                <a:solidFill>
                  <a:prstClr val="black"/>
                </a:solidFill>
                <a:cs typeface="Arial" charset="0"/>
              </a:rPr>
              <a:t>1. </a:t>
            </a:r>
            <a:r>
              <a:rPr lang="en-GB" dirty="0" smtClean="0">
                <a:solidFill>
                  <a:prstClr val="black"/>
                </a:solidFill>
                <a:cs typeface="Arial" charset="0"/>
              </a:rPr>
              <a:t>Generate a comprehensive candidate target database</a:t>
            </a:r>
          </a:p>
          <a:p>
            <a:pPr marL="620713" lvl="1" indent="-342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 smtClean="0">
                <a:solidFill>
                  <a:prstClr val="black"/>
                </a:solidFill>
                <a:cs typeface="Arial" charset="0"/>
              </a:rPr>
              <a:t>GWAS, literature, proprietary</a:t>
            </a:r>
          </a:p>
          <a:p>
            <a:pPr marL="277813" lvl="1" indent="0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prstClr val="black"/>
                </a:solidFill>
                <a:cs typeface="Arial" charset="0"/>
              </a:rPr>
              <a:t> 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prstClr val="black"/>
                </a:solidFill>
                <a:cs typeface="Arial" charset="0"/>
              </a:rPr>
              <a:t>2. Review all candidate targets</a:t>
            </a:r>
          </a:p>
          <a:p>
            <a:pPr marL="620713" lvl="1" indent="-342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 smtClean="0">
                <a:solidFill>
                  <a:prstClr val="black"/>
                </a:solidFill>
                <a:cs typeface="Arial" charset="0"/>
              </a:rPr>
              <a:t>Automatic scoring</a:t>
            </a:r>
          </a:p>
          <a:p>
            <a:pPr marL="620713" lvl="1" indent="-342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 smtClean="0">
                <a:solidFill>
                  <a:prstClr val="black"/>
                </a:solidFill>
                <a:cs typeface="Arial" charset="0"/>
              </a:rPr>
              <a:t>Expert review</a:t>
            </a:r>
          </a:p>
          <a:p>
            <a:pPr marL="277813" lvl="1" indent="0" fontAlgn="base">
              <a:spcBef>
                <a:spcPts val="600"/>
              </a:spcBef>
              <a:spcAft>
                <a:spcPct val="0"/>
              </a:spcAft>
              <a:defRPr/>
            </a:pPr>
            <a:endParaRPr lang="en-GB" sz="1600" dirty="0">
              <a:solidFill>
                <a:prstClr val="black"/>
              </a:solidFill>
              <a:cs typeface="Arial" charset="0"/>
            </a:endParaRPr>
          </a:p>
          <a:p>
            <a:pPr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prstClr val="black"/>
                </a:solidFill>
                <a:cs typeface="Arial" charset="0"/>
              </a:rPr>
              <a:t>3. Rank targets (following 5R’s)</a:t>
            </a:r>
          </a:p>
          <a:p>
            <a:pPr marL="622300" lvl="1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 smtClean="0">
                <a:solidFill>
                  <a:prstClr val="black"/>
                </a:solidFill>
                <a:cs typeface="Arial" charset="0"/>
              </a:rPr>
              <a:t>1. </a:t>
            </a:r>
            <a:r>
              <a:rPr lang="en-GB" sz="1600" dirty="0" err="1" smtClean="0">
                <a:solidFill>
                  <a:prstClr val="black"/>
                </a:solidFill>
                <a:cs typeface="Arial" charset="0"/>
              </a:rPr>
              <a:t>Drugability</a:t>
            </a:r>
            <a:r>
              <a:rPr lang="en-GB" sz="1600" dirty="0" smtClean="0">
                <a:solidFill>
                  <a:prstClr val="black"/>
                </a:solidFill>
                <a:cs typeface="Arial" charset="0"/>
              </a:rPr>
              <a:t> </a:t>
            </a:r>
          </a:p>
          <a:p>
            <a:pPr marL="622300" lvl="1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 smtClean="0">
                <a:solidFill>
                  <a:prstClr val="black"/>
                </a:solidFill>
                <a:cs typeface="Arial" charset="0"/>
              </a:rPr>
              <a:t>2. Novelty</a:t>
            </a:r>
          </a:p>
          <a:p>
            <a:pPr marL="622300" lvl="1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 smtClean="0">
                <a:solidFill>
                  <a:prstClr val="black"/>
                </a:solidFill>
                <a:cs typeface="Arial" charset="0"/>
              </a:rPr>
              <a:t>3. Omics/genetics </a:t>
            </a:r>
          </a:p>
          <a:p>
            <a:pPr marL="622300" lvl="1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 smtClean="0">
                <a:solidFill>
                  <a:prstClr val="black"/>
                </a:solidFill>
                <a:cs typeface="Arial" charset="0"/>
              </a:rPr>
              <a:t>4. Feasibility (within CarTarDis)</a:t>
            </a:r>
          </a:p>
          <a:p>
            <a:pPr marL="622300" lvl="1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 smtClean="0">
                <a:solidFill>
                  <a:prstClr val="black"/>
                </a:solidFill>
                <a:cs typeface="Arial" charset="0"/>
              </a:rPr>
              <a:t>5. Pathways (expertise within CarTarDis)</a:t>
            </a:r>
          </a:p>
          <a:p>
            <a:pPr indent="-406400" fontAlgn="base">
              <a:spcBef>
                <a:spcPts val="60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prstClr val="black"/>
              </a:solidFill>
              <a:cs typeface="Arial" charset="0"/>
            </a:endParaRPr>
          </a:p>
          <a:p>
            <a:pPr indent="-406400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prstClr val="black"/>
                </a:solidFill>
                <a:cs typeface="Arial" charset="0"/>
              </a:rPr>
              <a:t>4. Select shortlist of candidate targets for validation</a:t>
            </a:r>
            <a:endParaRPr lang="en-GB" dirty="0">
              <a:solidFill>
                <a:prstClr val="black"/>
              </a:solidFill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638502" y="1635402"/>
            <a:ext cx="4508383" cy="2790601"/>
            <a:chOff x="4933623" y="1673334"/>
            <a:chExt cx="4213262" cy="2551912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0" t="35115" r="35097" b="43412"/>
            <a:stretch/>
          </p:blipFill>
          <p:spPr>
            <a:xfrm>
              <a:off x="5029391" y="3158478"/>
              <a:ext cx="4117494" cy="989573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933623" y="1673334"/>
              <a:ext cx="4210881" cy="1501488"/>
              <a:chOff x="4933623" y="1673334"/>
              <a:chExt cx="4210881" cy="1501488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" t="2868" r="35096" b="64551"/>
              <a:stretch/>
            </p:blipFill>
            <p:spPr>
              <a:xfrm>
                <a:off x="4933623" y="1673334"/>
                <a:ext cx="4210377" cy="1501488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8836819" y="2890838"/>
                <a:ext cx="169067" cy="785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9020176" y="2890838"/>
                <a:ext cx="124328" cy="785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H="1">
              <a:off x="6770067" y="3917676"/>
              <a:ext cx="231399" cy="30757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336803" y="3917676"/>
              <a:ext cx="231399" cy="30757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23" y="4614662"/>
            <a:ext cx="535072" cy="3739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23" y="5356993"/>
            <a:ext cx="1210948" cy="1665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749" y="6210306"/>
            <a:ext cx="1148191" cy="3949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47" y="5949956"/>
            <a:ext cx="1037950" cy="5206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379" y="5491801"/>
            <a:ext cx="588644" cy="58864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081" y="4614662"/>
            <a:ext cx="975155" cy="2512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73" y="5064786"/>
            <a:ext cx="1432292" cy="1686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75" y="5662546"/>
            <a:ext cx="1120539" cy="201697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2" b="30372"/>
          <a:stretch/>
        </p:blipFill>
        <p:spPr>
          <a:xfrm>
            <a:off x="8309481" y="5134458"/>
            <a:ext cx="701819" cy="1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3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 smtClean="0">
                <a:effectLst/>
              </a:rPr>
              <a:t>OSM </a:t>
            </a:r>
            <a:r>
              <a:rPr lang="nl-NL" dirty="0" err="1" smtClean="0">
                <a:effectLst/>
              </a:rPr>
              <a:t>enhances</a:t>
            </a:r>
            <a:r>
              <a:rPr lang="nl-NL" dirty="0" smtClean="0">
                <a:effectLst/>
              </a:rPr>
              <a:t> </a:t>
            </a:r>
            <a:r>
              <a:rPr lang="nl-NL" i="1" dirty="0" smtClean="0">
                <a:effectLst/>
              </a:rPr>
              <a:t>Il-6</a:t>
            </a:r>
            <a:r>
              <a:rPr lang="nl-NL" dirty="0" smtClean="0">
                <a:effectLst/>
              </a:rPr>
              <a:t> mRNA </a:t>
            </a:r>
            <a:r>
              <a:rPr lang="nl-NL" dirty="0" err="1" smtClean="0">
                <a:effectLst/>
              </a:rPr>
              <a:t>expression</a:t>
            </a:r>
            <a:endParaRPr lang="nl-NL" dirty="0">
              <a:effectLst/>
            </a:endParaRPr>
          </a:p>
        </p:txBody>
      </p:sp>
      <p:sp>
        <p:nvSpPr>
          <p:cNvPr id="8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12" y="1424735"/>
            <a:ext cx="5953384" cy="49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 smtClean="0"/>
              <a:t>OSM </a:t>
            </a:r>
            <a:r>
              <a:rPr lang="nl-NL" dirty="0" err="1" smtClean="0"/>
              <a:t>enhances</a:t>
            </a:r>
            <a:r>
              <a:rPr lang="nl-NL" dirty="0" smtClean="0"/>
              <a:t> ICAM-1 </a:t>
            </a:r>
            <a:r>
              <a:rPr lang="nl-NL" dirty="0" err="1" smtClean="0"/>
              <a:t>protein</a:t>
            </a:r>
            <a:r>
              <a:rPr lang="nl-NL" dirty="0" smtClean="0"/>
              <a:t> </a:t>
            </a:r>
            <a:r>
              <a:rPr lang="nl-NL" dirty="0" err="1" smtClean="0"/>
              <a:t>expression</a:t>
            </a:r>
            <a:endParaRPr lang="nl-NL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95" b="54207"/>
          <a:stretch/>
        </p:blipFill>
        <p:spPr bwMode="auto">
          <a:xfrm>
            <a:off x="304800" y="2204864"/>
            <a:ext cx="42672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30" r="57895"/>
          <a:stretch/>
        </p:blipFill>
        <p:spPr bwMode="auto">
          <a:xfrm>
            <a:off x="4779160" y="2420888"/>
            <a:ext cx="3825288" cy="311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4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dirty="0" smtClean="0"/>
              <a:t>OSM </a:t>
            </a:r>
            <a:r>
              <a:rPr lang="nl-NL" dirty="0" err="1" smtClean="0"/>
              <a:t>enhances</a:t>
            </a:r>
            <a:r>
              <a:rPr lang="nl-NL" dirty="0" smtClean="0"/>
              <a:t> </a:t>
            </a:r>
            <a:r>
              <a:rPr lang="nl-NL" dirty="0" err="1" smtClean="0"/>
              <a:t>monocyte</a:t>
            </a:r>
            <a:r>
              <a:rPr lang="nl-NL" dirty="0" smtClean="0"/>
              <a:t> </a:t>
            </a:r>
            <a:r>
              <a:rPr lang="nl-NL" dirty="0" err="1" smtClean="0"/>
              <a:t>adhesion</a:t>
            </a:r>
            <a:endParaRPr lang="nl-NL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7" t="55769" r="2444"/>
          <a:stretch/>
        </p:blipFill>
        <p:spPr bwMode="auto">
          <a:xfrm>
            <a:off x="4840957" y="2420888"/>
            <a:ext cx="3987659" cy="29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1" b="54327"/>
          <a:stretch/>
        </p:blipFill>
        <p:spPr bwMode="auto">
          <a:xfrm>
            <a:off x="246433" y="2420887"/>
            <a:ext cx="4610151" cy="283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6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 smtClean="0">
                <a:effectLst/>
              </a:rPr>
              <a:t>OSM </a:t>
            </a:r>
            <a:r>
              <a:rPr lang="nl-NL" dirty="0" err="1" smtClean="0">
                <a:effectLst/>
              </a:rPr>
              <a:t>induces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endothelial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activation</a:t>
            </a:r>
            <a:r>
              <a:rPr lang="nl-NL" dirty="0" smtClean="0">
                <a:effectLst/>
              </a:rPr>
              <a:t> </a:t>
            </a:r>
            <a:r>
              <a:rPr lang="nl-NL" i="1" dirty="0" smtClean="0">
                <a:effectLst/>
              </a:rPr>
              <a:t>in vivo</a:t>
            </a:r>
            <a:endParaRPr lang="nl-NL" dirty="0">
              <a:effectLst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Plasma E-</a:t>
            </a:r>
            <a:r>
              <a:rPr lang="nl-NL" dirty="0" err="1"/>
              <a:t>selectin</a:t>
            </a:r>
            <a:r>
              <a:rPr lang="nl-NL" dirty="0"/>
              <a:t> levels</a:t>
            </a:r>
          </a:p>
          <a:p>
            <a:r>
              <a:rPr lang="nl-NL" dirty="0"/>
              <a:t>Plasma MCP-1 levels</a:t>
            </a:r>
          </a:p>
          <a:p>
            <a:endParaRPr lang="nl-NL" dirty="0" smtClean="0"/>
          </a:p>
          <a:p>
            <a:r>
              <a:rPr lang="nl-NL" dirty="0" err="1" smtClean="0"/>
              <a:t>Aortic</a:t>
            </a:r>
            <a:r>
              <a:rPr lang="nl-NL" dirty="0" smtClean="0"/>
              <a:t> </a:t>
            </a:r>
            <a:r>
              <a:rPr lang="nl-NL" i="1" dirty="0" smtClean="0"/>
              <a:t>Il-6</a:t>
            </a:r>
            <a:r>
              <a:rPr lang="nl-NL" dirty="0" smtClean="0"/>
              <a:t> </a:t>
            </a:r>
            <a:r>
              <a:rPr lang="nl-NL" dirty="0" err="1" smtClean="0"/>
              <a:t>expression</a:t>
            </a:r>
            <a:endParaRPr lang="nl-NL" dirty="0" smtClean="0"/>
          </a:p>
          <a:p>
            <a:r>
              <a:rPr lang="nl-NL" dirty="0" err="1" smtClean="0"/>
              <a:t>Aortic</a:t>
            </a:r>
            <a:r>
              <a:rPr lang="nl-NL" dirty="0" smtClean="0"/>
              <a:t> </a:t>
            </a:r>
            <a:r>
              <a:rPr lang="nl-NL" i="1" dirty="0" smtClean="0"/>
              <a:t>Icam-1</a:t>
            </a:r>
            <a:r>
              <a:rPr lang="nl-NL" dirty="0" smtClean="0"/>
              <a:t> </a:t>
            </a:r>
            <a:r>
              <a:rPr lang="nl-NL" dirty="0" err="1" smtClean="0"/>
              <a:t>expression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Aortic</a:t>
            </a:r>
            <a:r>
              <a:rPr lang="nl-NL" dirty="0" smtClean="0"/>
              <a:t> root VCAM-1 </a:t>
            </a:r>
            <a:r>
              <a:rPr lang="nl-NL" dirty="0" err="1" smtClean="0"/>
              <a:t>expression</a:t>
            </a:r>
            <a:endParaRPr lang="nl-NL" dirty="0" smtClean="0"/>
          </a:p>
          <a:p>
            <a:r>
              <a:rPr lang="nl-NL" dirty="0" err="1" smtClean="0"/>
              <a:t>Aortic</a:t>
            </a:r>
            <a:r>
              <a:rPr lang="nl-NL" dirty="0" smtClean="0"/>
              <a:t> root </a:t>
            </a:r>
            <a:r>
              <a:rPr lang="nl-NL" dirty="0" err="1" smtClean="0"/>
              <a:t>monocyte</a:t>
            </a:r>
            <a:r>
              <a:rPr lang="nl-NL" dirty="0" smtClean="0"/>
              <a:t> </a:t>
            </a:r>
            <a:r>
              <a:rPr lang="nl-NL" dirty="0" err="1" smtClean="0"/>
              <a:t>adhesion</a:t>
            </a:r>
            <a:endParaRPr lang="nl-NL" dirty="0"/>
          </a:p>
        </p:txBody>
      </p:sp>
      <p:sp>
        <p:nvSpPr>
          <p:cNvPr id="4" name="PIJL-RECHTS 3"/>
          <p:cNvSpPr/>
          <p:nvPr/>
        </p:nvSpPr>
        <p:spPr>
          <a:xfrm rot="16200000">
            <a:off x="6428184" y="2852936"/>
            <a:ext cx="2160240" cy="864096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1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tel 2"/>
          <p:cNvSpPr txBox="1">
            <a:spLocks/>
          </p:cNvSpPr>
          <p:nvPr/>
        </p:nvSpPr>
        <p:spPr>
          <a:xfrm>
            <a:off x="507191" y="2204864"/>
            <a:ext cx="8229600" cy="1143000"/>
          </a:xfrm>
          <a:prstGeom prst="rect">
            <a:avLst/>
          </a:prstGeom>
          <a:solidFill>
            <a:srgbClr val="FFFFFF"/>
          </a:solidFill>
        </p:spPr>
        <p:txBody>
          <a:bodyPr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nl-NL" dirty="0" smtClean="0">
                <a:effectLst/>
              </a:rPr>
              <a:t>Does OSM </a:t>
            </a:r>
            <a:r>
              <a:rPr lang="nl-NL" dirty="0" err="1" smtClean="0">
                <a:effectLst/>
              </a:rPr>
              <a:t>enhance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atherosclerosis</a:t>
            </a:r>
            <a:r>
              <a:rPr lang="nl-NL" dirty="0" smtClean="0">
                <a:effectLst/>
              </a:rPr>
              <a:t> development?</a:t>
            </a:r>
            <a:endParaRPr lang="nl-NL" dirty="0">
              <a:effectLst/>
            </a:endParaRPr>
          </a:p>
        </p:txBody>
      </p:sp>
      <p:sp>
        <p:nvSpPr>
          <p:cNvPr id="9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3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Segoe UI"/>
                <a:ea typeface="Calibri"/>
                <a:cs typeface="Times New Roman"/>
              </a:rPr>
              <a:t>OSM, OSMR </a:t>
            </a:r>
            <a:r>
              <a:rPr lang="en-US" sz="2800" b="1" dirty="0">
                <a:latin typeface="Segoe UI"/>
                <a:ea typeface="Calibri"/>
                <a:cs typeface="Times New Roman"/>
              </a:rPr>
              <a:t>and </a:t>
            </a:r>
            <a:r>
              <a:rPr lang="en-US" sz="2800" b="1" i="1" dirty="0">
                <a:latin typeface="Segoe UI"/>
                <a:ea typeface="Calibri"/>
                <a:cs typeface="Times New Roman"/>
              </a:rPr>
              <a:t>LIFR</a:t>
            </a:r>
            <a:r>
              <a:rPr lang="en-US" sz="2800" b="1" dirty="0">
                <a:latin typeface="Segoe UI"/>
                <a:ea typeface="Calibri"/>
                <a:cs typeface="Times New Roman"/>
              </a:rPr>
              <a:t> mRNA expression is present in human atherosclerotic plaques.</a:t>
            </a:r>
            <a:endParaRPr lang="nl-NL" sz="2800" dirty="0"/>
          </a:p>
        </p:txBody>
      </p:sp>
      <p:grpSp>
        <p:nvGrpSpPr>
          <p:cNvPr id="11" name="Groep 10"/>
          <p:cNvGrpSpPr/>
          <p:nvPr/>
        </p:nvGrpSpPr>
        <p:grpSpPr>
          <a:xfrm>
            <a:off x="1663556" y="2029707"/>
            <a:ext cx="5649318" cy="3199493"/>
            <a:chOff x="152796" y="304983"/>
            <a:chExt cx="5650486" cy="3199982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314"/>
            <a:stretch/>
          </p:blipFill>
          <p:spPr bwMode="auto">
            <a:xfrm>
              <a:off x="1343474" y="304983"/>
              <a:ext cx="2800350" cy="15621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85" b="32634"/>
            <a:stretch/>
          </p:blipFill>
          <p:spPr bwMode="auto">
            <a:xfrm>
              <a:off x="3002932" y="1866665"/>
              <a:ext cx="2800350" cy="16383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Afbeelding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66"/>
            <a:stretch/>
          </p:blipFill>
          <p:spPr bwMode="auto">
            <a:xfrm>
              <a:off x="152796" y="1867082"/>
              <a:ext cx="2800350" cy="15716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5062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Segoe UI"/>
                <a:ea typeface="Calibri"/>
                <a:cs typeface="Times New Roman"/>
              </a:rPr>
              <a:t>OSM, OSMR </a:t>
            </a:r>
            <a:r>
              <a:rPr lang="en-US" sz="2800" b="1" dirty="0">
                <a:latin typeface="Segoe UI"/>
                <a:ea typeface="Calibri"/>
                <a:cs typeface="Times New Roman"/>
              </a:rPr>
              <a:t>and </a:t>
            </a:r>
            <a:r>
              <a:rPr lang="en-US" sz="2800" b="1" i="1" dirty="0">
                <a:latin typeface="Segoe UI"/>
                <a:ea typeface="Calibri"/>
                <a:cs typeface="Times New Roman"/>
              </a:rPr>
              <a:t>LIFR</a:t>
            </a:r>
            <a:r>
              <a:rPr lang="en-US" sz="2800" b="1" dirty="0">
                <a:latin typeface="Segoe UI"/>
                <a:ea typeface="Calibri"/>
                <a:cs typeface="Times New Roman"/>
              </a:rPr>
              <a:t> mRNA expression is present in human atherosclerotic plaques.</a:t>
            </a:r>
            <a:endParaRPr lang="nl-NL" sz="2800" dirty="0"/>
          </a:p>
        </p:txBody>
      </p:sp>
      <p:grpSp>
        <p:nvGrpSpPr>
          <p:cNvPr id="10" name="Groep 9"/>
          <p:cNvGrpSpPr/>
          <p:nvPr/>
        </p:nvGrpSpPr>
        <p:grpSpPr>
          <a:xfrm>
            <a:off x="1504950" y="2204864"/>
            <a:ext cx="5942372" cy="3365671"/>
            <a:chOff x="0" y="247414"/>
            <a:chExt cx="5943600" cy="3366185"/>
          </a:xfrm>
        </p:grpSpPr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7414"/>
              <a:ext cx="5943600" cy="1781175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04505"/>
              <a:ext cx="5943600" cy="1266825"/>
            </a:xfrm>
            <a:prstGeom prst="rect">
              <a:avLst/>
            </a:prstGeom>
          </p:spPr>
        </p:pic>
        <p:sp>
          <p:nvSpPr>
            <p:cNvPr id="14" name="Tekstfelt 6"/>
            <p:cNvSpPr txBox="1"/>
            <p:nvPr/>
          </p:nvSpPr>
          <p:spPr>
            <a:xfrm>
              <a:off x="399763" y="3257009"/>
              <a:ext cx="1168641" cy="339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da-DK" sz="1600" i="1" kern="1200">
                  <a:solidFill>
                    <a:srgbClr val="000000"/>
                  </a:solidFill>
                  <a:effectLst/>
                  <a:latin typeface="Calibri"/>
                  <a:ea typeface="Times New Roman"/>
                  <a:cs typeface="Times New Roman"/>
                </a:rPr>
                <a:t>OSM</a:t>
              </a:r>
              <a:r>
                <a:rPr lang="da-DK" sz="1600" kern="1200">
                  <a:solidFill>
                    <a:srgbClr val="000000"/>
                  </a:solidFill>
                  <a:effectLst/>
                  <a:latin typeface="Calibri"/>
                  <a:ea typeface="Times New Roman"/>
                  <a:cs typeface="Times New Roman"/>
                </a:rPr>
                <a:t>-mRNA</a:t>
              </a:r>
              <a:endParaRPr lang="nl-NL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5" name="Tekstfelt 8"/>
            <p:cNvSpPr txBox="1"/>
            <p:nvPr/>
          </p:nvSpPr>
          <p:spPr>
            <a:xfrm>
              <a:off x="2343151" y="3265446"/>
              <a:ext cx="1278890" cy="339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da-DK" sz="1600" i="1" kern="1200">
                  <a:solidFill>
                    <a:srgbClr val="000000"/>
                  </a:solidFill>
                  <a:effectLst/>
                  <a:latin typeface="Calibri"/>
                  <a:ea typeface="Times New Roman"/>
                  <a:cs typeface="Times New Roman"/>
                </a:rPr>
                <a:t>OSMR</a:t>
              </a:r>
              <a:r>
                <a:rPr lang="da-DK" sz="1600" kern="1200">
                  <a:solidFill>
                    <a:srgbClr val="000000"/>
                  </a:solidFill>
                  <a:effectLst/>
                  <a:latin typeface="Calibri"/>
                  <a:ea typeface="Times New Roman"/>
                  <a:cs typeface="Times New Roman"/>
                </a:rPr>
                <a:t>-mRNA</a:t>
              </a:r>
              <a:endParaRPr lang="nl-NL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6" name="Tekstfelt 9"/>
            <p:cNvSpPr txBox="1"/>
            <p:nvPr/>
          </p:nvSpPr>
          <p:spPr>
            <a:xfrm>
              <a:off x="4410071" y="3273874"/>
              <a:ext cx="1107440" cy="339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da-DK" sz="1600" i="1" kern="1200">
                  <a:solidFill>
                    <a:srgbClr val="000000"/>
                  </a:solidFill>
                  <a:effectLst/>
                  <a:latin typeface="Calibri"/>
                  <a:ea typeface="Times New Roman"/>
                  <a:cs typeface="Times New Roman"/>
                </a:rPr>
                <a:t>LIFR</a:t>
              </a:r>
              <a:r>
                <a:rPr lang="da-DK" sz="1600" kern="1200">
                  <a:solidFill>
                    <a:srgbClr val="000000"/>
                  </a:solidFill>
                  <a:effectLst/>
                  <a:latin typeface="Calibri"/>
                  <a:ea typeface="Times New Roman"/>
                  <a:cs typeface="Times New Roman"/>
                </a:rPr>
                <a:t>-mRNA</a:t>
              </a:r>
              <a:endParaRPr lang="nl-NL" sz="1200">
                <a:effectLst/>
                <a:latin typeface="Times New Roman"/>
                <a:ea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95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8" descr="blackmou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83" y="5614284"/>
            <a:ext cx="2057400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>
                <a:effectLst/>
                <a:latin typeface="+mn-lt"/>
              </a:rPr>
              <a:t>OSM </a:t>
            </a:r>
            <a:r>
              <a:rPr lang="nl-NL" sz="2800" b="1" dirty="0" err="1">
                <a:effectLst/>
                <a:latin typeface="+mn-lt"/>
              </a:rPr>
              <a:t>study</a:t>
            </a:r>
            <a:endParaRPr lang="nl-NL" sz="2800" b="1" dirty="0">
              <a:effectLst/>
              <a:latin typeface="+mn-lt"/>
            </a:endParaRPr>
          </a:p>
        </p:txBody>
      </p:sp>
      <p:pic>
        <p:nvPicPr>
          <p:cNvPr id="4" name="Picture 2" descr="Afbeeldingsresultaat voor alzet osmotic pump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72" r="53045" b="10215"/>
          <a:stretch/>
        </p:blipFill>
        <p:spPr bwMode="auto">
          <a:xfrm rot="20958643">
            <a:off x="3055239" y="6064169"/>
            <a:ext cx="1448557" cy="6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1990089" y="4212919"/>
            <a:ext cx="0" cy="7788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1993226" y="3889977"/>
            <a:ext cx="1010493" cy="36462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rgbClr val="0099FF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>
              <a:solidFill>
                <a:prstClr val="black"/>
              </a:solidFill>
            </a:endParaRPr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>
            <a:off x="3003719" y="4263920"/>
            <a:ext cx="7242" cy="1145441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1231909" y="4991756"/>
            <a:ext cx="15385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Start cholesterol diet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2287061" y="5503097"/>
            <a:ext cx="14478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Placement osmotic pump OSM/ PBS</a:t>
            </a: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H="1">
            <a:off x="8318940" y="4263920"/>
            <a:ext cx="10938" cy="7847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134383" y="5157084"/>
            <a:ext cx="15944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Sacrifice animals</a:t>
            </a:r>
          </a:p>
          <a:p>
            <a:pPr algn="ctr" eaLnBrk="1" hangingPunct="1"/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for analysis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3003719" y="3889977"/>
            <a:ext cx="5328592" cy="36462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50000">
                <a:srgbClr val="FF0000"/>
              </a:gs>
              <a:gs pos="100000">
                <a:srgbClr val="8A0000"/>
              </a:gs>
            </a:gsLst>
            <a:lin ang="5400000" scaled="1"/>
            <a:tileRect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>
              <a:solidFill>
                <a:prstClr val="black"/>
              </a:solidFill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992356" y="3313913"/>
            <a:ext cx="1010493" cy="36462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rgbClr val="0099FF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>
              <a:solidFill>
                <a:prstClr val="black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211991" y="1853392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-3 weeks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2338257" y="1844825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0 weeks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470392" y="1844824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16 weeks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3003404" y="3313913"/>
            <a:ext cx="5328592" cy="36462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50000">
                <a:srgbClr val="FF0000"/>
              </a:gs>
              <a:gs pos="100000">
                <a:srgbClr val="860000"/>
              </a:gs>
            </a:gsLst>
            <a:lin ang="5400000" scaled="1"/>
            <a:tileRect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>
              <a:solidFill>
                <a:prstClr val="black"/>
              </a:solidFill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4539022" y="3889977"/>
            <a:ext cx="3793289" cy="364628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>
              <a:solidFill>
                <a:prstClr val="black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3769439" y="1844825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5.5 weeks</a:t>
            </a:r>
          </a:p>
        </p:txBody>
      </p: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1992911" y="2161785"/>
            <a:ext cx="1010493" cy="36462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rgbClr val="0099FF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>
              <a:solidFill>
                <a:prstClr val="black"/>
              </a:solidFill>
            </a:endParaRPr>
          </a:p>
        </p:txBody>
      </p:sp>
      <p:sp>
        <p:nvSpPr>
          <p:cNvPr id="42" name="Rectangle 14"/>
          <p:cNvSpPr>
            <a:spLocks noChangeArrowheads="1"/>
          </p:cNvSpPr>
          <p:nvPr/>
        </p:nvSpPr>
        <p:spPr bwMode="auto">
          <a:xfrm>
            <a:off x="3003404" y="2161785"/>
            <a:ext cx="5328592" cy="364628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  <a:tileRect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>
              <a:solidFill>
                <a:prstClr val="black"/>
              </a:solidFill>
            </a:endParaRPr>
          </a:p>
        </p:txBody>
      </p: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1992911" y="2713431"/>
            <a:ext cx="1010493" cy="36462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rgbClr val="0099FF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>
              <a:solidFill>
                <a:prstClr val="black"/>
              </a:solidFill>
            </a:endParaRP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3003404" y="2713431"/>
            <a:ext cx="5328592" cy="364628"/>
          </a:xfrm>
          <a:prstGeom prst="rect">
            <a:avLst/>
          </a:prstGeom>
          <a:gradFill flip="none" rotWithShape="1">
            <a:gsLst>
              <a:gs pos="0">
                <a:srgbClr val="DE5A00"/>
              </a:gs>
              <a:gs pos="50000">
                <a:srgbClr val="FFC000"/>
              </a:gs>
              <a:gs pos="100000">
                <a:srgbClr val="DE5A00"/>
              </a:gs>
            </a:gsLst>
            <a:lin ang="5400000" scaled="1"/>
            <a:tileRect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nl-NL">
              <a:solidFill>
                <a:prstClr val="black"/>
              </a:solidFill>
            </a:endParaRPr>
          </a:p>
        </p:txBody>
      </p:sp>
      <p:sp>
        <p:nvSpPr>
          <p:cNvPr id="45" name="Text Box 21"/>
          <p:cNvSpPr txBox="1">
            <a:spLocks noChangeArrowheads="1"/>
          </p:cNvSpPr>
          <p:nvPr/>
        </p:nvSpPr>
        <p:spPr bwMode="auto">
          <a:xfrm>
            <a:off x="323528" y="2190210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Group 1</a:t>
            </a:r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323528" y="3918401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Group 4</a:t>
            </a:r>
          </a:p>
        </p:txBody>
      </p:sp>
      <p:sp>
        <p:nvSpPr>
          <p:cNvPr id="47" name="Text Box 21"/>
          <p:cNvSpPr txBox="1">
            <a:spLocks noChangeArrowheads="1"/>
          </p:cNvSpPr>
          <p:nvPr/>
        </p:nvSpPr>
        <p:spPr bwMode="auto">
          <a:xfrm>
            <a:off x="323528" y="3342338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Group 3</a:t>
            </a: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323528" y="2741856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Group 2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3010961" y="2190210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PBS</a:t>
            </a: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3010961" y="2741855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10 µg/kg/day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5595847" y="3921094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PBS</a:t>
            </a:r>
          </a:p>
        </p:txBody>
      </p:sp>
      <p:sp>
        <p:nvSpPr>
          <p:cNvPr id="52" name="Text Box 21"/>
          <p:cNvSpPr txBox="1">
            <a:spLocks noChangeArrowheads="1"/>
          </p:cNvSpPr>
          <p:nvPr/>
        </p:nvSpPr>
        <p:spPr bwMode="auto">
          <a:xfrm>
            <a:off x="3010961" y="3918120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30 µg/kg/day</a:t>
            </a:r>
          </a:p>
        </p:txBody>
      </p:sp>
      <p:sp>
        <p:nvSpPr>
          <p:cNvPr id="53" name="Text Box 21"/>
          <p:cNvSpPr txBox="1">
            <a:spLocks noChangeArrowheads="1"/>
          </p:cNvSpPr>
          <p:nvPr/>
        </p:nvSpPr>
        <p:spPr bwMode="auto">
          <a:xfrm>
            <a:off x="3010961" y="3342337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30 µg/kg/day</a:t>
            </a:r>
          </a:p>
        </p:txBody>
      </p:sp>
      <p:sp>
        <p:nvSpPr>
          <p:cNvPr id="33" name="Text Box 21"/>
          <p:cNvSpPr txBox="1">
            <a:spLocks noChangeArrowheads="1"/>
          </p:cNvSpPr>
          <p:nvPr/>
        </p:nvSpPr>
        <p:spPr bwMode="auto">
          <a:xfrm>
            <a:off x="5552544" y="1844825"/>
            <a:ext cx="15385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1400" b="1" dirty="0">
                <a:solidFill>
                  <a:prstClr val="black"/>
                </a:solidFill>
                <a:latin typeface="Lucida Sans Unicode"/>
              </a:rPr>
              <a:t>11 weeks</a:t>
            </a:r>
          </a:p>
        </p:txBody>
      </p:sp>
    </p:spTree>
    <p:extLst>
      <p:ext uri="{BB962C8B-B14F-4D97-AF65-F5344CB8AC3E}">
        <p14:creationId xmlns:p14="http://schemas.microsoft.com/office/powerpoint/2010/main" val="4195243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 err="1">
                <a:latin typeface="+mn-lt"/>
              </a:rPr>
              <a:t>Bodyweight</a:t>
            </a:r>
            <a:endParaRPr lang="nl-NL" sz="2800" b="1" dirty="0">
              <a:latin typeface="+mn-lt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386023"/>
              </p:ext>
            </p:extLst>
          </p:nvPr>
        </p:nvGraphicFramePr>
        <p:xfrm>
          <a:off x="323528" y="1412776"/>
          <a:ext cx="3600400" cy="2108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r:id="rId3" imgW="5012729" imgH="2936336" progId="Prism7.Document">
                  <p:embed/>
                </p:oleObj>
              </mc:Choice>
              <mc:Fallback>
                <p:oleObj r:id="rId3" imgW="5012729" imgH="2936336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412776"/>
                        <a:ext cx="3600400" cy="210821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14953"/>
              </p:ext>
            </p:extLst>
          </p:nvPr>
        </p:nvGraphicFramePr>
        <p:xfrm>
          <a:off x="335281" y="3789040"/>
          <a:ext cx="4264352" cy="2779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r:id="rId5" imgW="7258535" imgH="4728102" progId="Prism7.Document">
                  <p:embed/>
                </p:oleObj>
              </mc:Choice>
              <mc:Fallback>
                <p:oleObj r:id="rId5" imgW="7258535" imgH="4728102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1" y="3789040"/>
                        <a:ext cx="4264352" cy="277901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60350"/>
              </p:ext>
            </p:extLst>
          </p:nvPr>
        </p:nvGraphicFramePr>
        <p:xfrm>
          <a:off x="4716016" y="3717032"/>
          <a:ext cx="4271197" cy="2744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r:id="rId7" imgW="7359013" imgH="4728102" progId="Prism7.Document">
                  <p:embed/>
                </p:oleObj>
              </mc:Choice>
              <mc:Fallback>
                <p:oleObj r:id="rId7" imgW="7359013" imgH="4728102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3717032"/>
                        <a:ext cx="4271197" cy="274479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25204"/>
              </p:ext>
            </p:extLst>
          </p:nvPr>
        </p:nvGraphicFramePr>
        <p:xfrm>
          <a:off x="4681793" y="1367870"/>
          <a:ext cx="3744416" cy="218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r:id="rId9" imgW="5044781" imgH="2936336" progId="Prism7.Document">
                  <p:embed/>
                </p:oleObj>
              </mc:Choice>
              <mc:Fallback>
                <p:oleObj r:id="rId9" imgW="5044781" imgH="2936336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793" y="1367870"/>
                        <a:ext cx="3744416" cy="21801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2523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>
                <a:latin typeface="+mn-lt"/>
              </a:rPr>
              <a:t>Plasma cholesterol &amp; </a:t>
            </a:r>
            <a:r>
              <a:rPr lang="nl-NL" sz="2800" b="1" dirty="0" err="1">
                <a:latin typeface="+mn-lt"/>
              </a:rPr>
              <a:t>triglycerides</a:t>
            </a:r>
            <a:endParaRPr lang="nl-NL" sz="2800" b="1" dirty="0"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14188" r="4377" b="44957"/>
          <a:stretch/>
        </p:blipFill>
        <p:spPr bwMode="auto">
          <a:xfrm>
            <a:off x="179512" y="2132856"/>
            <a:ext cx="8784976" cy="3240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25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Oncostatin</a:t>
            </a:r>
            <a:r>
              <a:rPr lang="en-US" dirty="0" smtClean="0"/>
              <a:t> 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Daniëlle</a:t>
            </a:r>
            <a:r>
              <a:rPr lang="en-US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van Keulen</a:t>
            </a:r>
            <a:endParaRPr lang="en-US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69646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ep 4"/>
          <p:cNvGrpSpPr/>
          <p:nvPr/>
        </p:nvGrpSpPr>
        <p:grpSpPr>
          <a:xfrm>
            <a:off x="7616572" y="130657"/>
            <a:ext cx="647471" cy="522430"/>
            <a:chOff x="7378814" y="45319"/>
            <a:chExt cx="837024" cy="67715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5362" b="97101" l="1170" r="146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956" r="87213"/>
            <a:stretch/>
          </p:blipFill>
          <p:spPr bwMode="auto">
            <a:xfrm>
              <a:off x="7378814" y="566615"/>
              <a:ext cx="106611" cy="155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ep 6"/>
            <p:cNvGrpSpPr/>
            <p:nvPr/>
          </p:nvGrpSpPr>
          <p:grpSpPr>
            <a:xfrm>
              <a:off x="7382114" y="45319"/>
              <a:ext cx="833724" cy="676354"/>
              <a:chOff x="7382114" y="45319"/>
              <a:chExt cx="833724" cy="676354"/>
            </a:xfrm>
          </p:grpSpPr>
          <p:pic>
            <p:nvPicPr>
              <p:cNvPr id="8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2114" y="45319"/>
                <a:ext cx="833724" cy="676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8116" b="90580" l="81287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279" t="75986" r="441" b="11692"/>
              <a:stretch/>
            </p:blipFill>
            <p:spPr bwMode="auto">
              <a:xfrm>
                <a:off x="8072540" y="560585"/>
                <a:ext cx="135732" cy="83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7499" b="97500" l="89114" r="9879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904" t="74999"/>
              <a:stretch/>
            </p:blipFill>
            <p:spPr bwMode="auto">
              <a:xfrm>
                <a:off x="8107428" y="552575"/>
                <a:ext cx="100844" cy="169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429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>
                <a:latin typeface="+mn-lt"/>
              </a:rPr>
              <a:t>Plasma </a:t>
            </a:r>
            <a:r>
              <a:rPr lang="nl-NL" sz="2800" b="1" dirty="0" err="1">
                <a:latin typeface="+mn-lt"/>
              </a:rPr>
              <a:t>inflammatory</a:t>
            </a:r>
            <a:r>
              <a:rPr lang="nl-NL" sz="2800" b="1" dirty="0">
                <a:latin typeface="+mn-lt"/>
              </a:rPr>
              <a:t> markers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Afbeelding 6"/>
          <p:cNvPicPr/>
          <p:nvPr/>
        </p:nvPicPr>
        <p:blipFill rotWithShape="1">
          <a:blip r:embed="rId2"/>
          <a:srcRect l="36967" t="15214" r="26279" b="41477"/>
          <a:stretch/>
        </p:blipFill>
        <p:spPr bwMode="auto">
          <a:xfrm>
            <a:off x="1043608" y="1628800"/>
            <a:ext cx="6696744" cy="4680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4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 err="1">
                <a:latin typeface="+mn-lt"/>
              </a:rPr>
              <a:t>Aortic</a:t>
            </a:r>
            <a:r>
              <a:rPr lang="nl-NL" sz="2800" b="1" dirty="0">
                <a:latin typeface="+mn-lt"/>
              </a:rPr>
              <a:t> root area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/>
          <p:nvPr/>
        </p:nvPicPr>
        <p:blipFill rotWithShape="1">
          <a:blip r:embed="rId2"/>
          <a:srcRect l="36967" t="57424" r="26279" b="15555"/>
          <a:stretch/>
        </p:blipFill>
        <p:spPr bwMode="auto">
          <a:xfrm>
            <a:off x="755576" y="1988840"/>
            <a:ext cx="7560840" cy="3994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5427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 err="1">
                <a:latin typeface="+mn-lt"/>
              </a:rPr>
              <a:t>Staining</a:t>
            </a:r>
            <a:r>
              <a:rPr lang="nl-NL" sz="2800" b="1" dirty="0">
                <a:latin typeface="+mn-lt"/>
              </a:rPr>
              <a:t> </a:t>
            </a:r>
            <a:r>
              <a:rPr lang="nl-NL" sz="2800" b="1" dirty="0" err="1">
                <a:latin typeface="+mn-lt"/>
              </a:rPr>
              <a:t>aortic</a:t>
            </a:r>
            <a:r>
              <a:rPr lang="nl-NL" sz="2800" b="1" dirty="0">
                <a:latin typeface="+mn-lt"/>
              </a:rPr>
              <a:t> root area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18309"/>
          <a:stretch/>
        </p:blipFill>
        <p:spPr bwMode="auto">
          <a:xfrm>
            <a:off x="2339752" y="1412776"/>
            <a:ext cx="4572220" cy="5219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227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 err="1">
                <a:latin typeface="+mn-lt"/>
              </a:rPr>
              <a:t>Lesion</a:t>
            </a:r>
            <a:r>
              <a:rPr lang="nl-NL" sz="2800" b="1" dirty="0">
                <a:latin typeface="+mn-lt"/>
              </a:rPr>
              <a:t> area, </a:t>
            </a:r>
            <a:r>
              <a:rPr lang="nl-NL" sz="2800" b="1" dirty="0" err="1">
                <a:latin typeface="+mn-lt"/>
              </a:rPr>
              <a:t>severity</a:t>
            </a:r>
            <a:r>
              <a:rPr lang="nl-NL" sz="2800" b="1" dirty="0">
                <a:latin typeface="+mn-lt"/>
              </a:rPr>
              <a:t> &amp; </a:t>
            </a:r>
            <a:r>
              <a:rPr lang="nl-NL" sz="2800" b="1" dirty="0" err="1">
                <a:latin typeface="+mn-lt"/>
              </a:rPr>
              <a:t>composition</a:t>
            </a:r>
            <a:endParaRPr lang="nl-NL" sz="2800" b="1" dirty="0"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7" t="10769" r="22540" b="34923"/>
          <a:stretch/>
        </p:blipFill>
        <p:spPr bwMode="auto">
          <a:xfrm>
            <a:off x="1763688" y="1700808"/>
            <a:ext cx="5816600" cy="4643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1256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 err="1">
                <a:latin typeface="+mn-lt"/>
              </a:rPr>
              <a:t>Lesion</a:t>
            </a:r>
            <a:r>
              <a:rPr lang="nl-NL" sz="2800" b="1" dirty="0">
                <a:latin typeface="+mn-lt"/>
              </a:rPr>
              <a:t> </a:t>
            </a:r>
            <a:r>
              <a:rPr lang="nl-NL" sz="2800" b="1" dirty="0" err="1">
                <a:latin typeface="+mn-lt"/>
              </a:rPr>
              <a:t>stability</a:t>
            </a:r>
            <a:r>
              <a:rPr lang="nl-NL" sz="2800" b="1" dirty="0">
                <a:latin typeface="+mn-lt"/>
              </a:rPr>
              <a:t> &amp; NLRP3</a:t>
            </a:r>
            <a:endParaRPr lang="nl-NL" sz="2800" dirty="0">
              <a:latin typeface="+mn-lt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7" t="64488" r="22540" b="7522"/>
          <a:stretch/>
        </p:blipFill>
        <p:spPr bwMode="auto">
          <a:xfrm>
            <a:off x="827584" y="2276872"/>
            <a:ext cx="7776606" cy="3199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0925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 err="1">
                <a:latin typeface="+mn-lt"/>
              </a:rPr>
              <a:t>Lesion</a:t>
            </a:r>
            <a:r>
              <a:rPr lang="nl-NL" sz="2800" b="1" dirty="0">
                <a:latin typeface="+mn-lt"/>
              </a:rPr>
              <a:t> area/ lumen </a:t>
            </a:r>
            <a:r>
              <a:rPr lang="nl-NL" sz="2800" b="1" dirty="0" err="1">
                <a:latin typeface="+mn-lt"/>
              </a:rPr>
              <a:t>and</a:t>
            </a:r>
            <a:r>
              <a:rPr lang="nl-NL" sz="2800" b="1" dirty="0">
                <a:latin typeface="+mn-lt"/>
              </a:rPr>
              <a:t> media</a:t>
            </a:r>
          </a:p>
        </p:txBody>
      </p:sp>
      <p:pic>
        <p:nvPicPr>
          <p:cNvPr id="4" name="Afbeelding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t="15214" r="3201" b="23419"/>
          <a:stretch/>
        </p:blipFill>
        <p:spPr bwMode="auto">
          <a:xfrm>
            <a:off x="1547664" y="4229839"/>
            <a:ext cx="5676354" cy="26281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9217E9B3-36BD-47FA-96A6-73EA73361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67" t="14840" r="29813" b="22152"/>
          <a:stretch/>
        </p:blipFill>
        <p:spPr>
          <a:xfrm>
            <a:off x="2837669" y="1222496"/>
            <a:ext cx="3096344" cy="30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7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106692"/>
              </p:ext>
            </p:extLst>
          </p:nvPr>
        </p:nvGraphicFramePr>
        <p:xfrm>
          <a:off x="650875" y="0"/>
          <a:ext cx="3921125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Prism 7" r:id="rId3" imgW="3921158" imgH="3076796" progId="Prism7.Document">
                  <p:embed/>
                </p:oleObj>
              </mc:Choice>
              <mc:Fallback>
                <p:oleObj name="Prism 7" r:id="rId3" imgW="3921158" imgH="3076796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875" y="0"/>
                        <a:ext cx="3921125" cy="307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742890"/>
              </p:ext>
            </p:extLst>
          </p:nvPr>
        </p:nvGraphicFramePr>
        <p:xfrm>
          <a:off x="4540324" y="0"/>
          <a:ext cx="3848100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Prism 7" r:id="rId5" imgW="3848050" imgH="3076796" progId="Prism7.Document">
                  <p:embed/>
                </p:oleObj>
              </mc:Choice>
              <mc:Fallback>
                <p:oleObj name="Prism 7" r:id="rId5" imgW="3848050" imgH="3076796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324" y="0"/>
                        <a:ext cx="3848100" cy="307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9333" r="63750" b="32833"/>
          <a:stretch/>
        </p:blipFill>
        <p:spPr bwMode="auto">
          <a:xfrm>
            <a:off x="5076056" y="3050460"/>
            <a:ext cx="2489063" cy="375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t="9333" r="63854" b="33000"/>
          <a:stretch/>
        </p:blipFill>
        <p:spPr bwMode="auto">
          <a:xfrm>
            <a:off x="1300766" y="3050460"/>
            <a:ext cx="2424131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135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tel 2"/>
          <p:cNvSpPr txBox="1">
            <a:spLocks/>
          </p:cNvSpPr>
          <p:nvPr/>
        </p:nvSpPr>
        <p:spPr>
          <a:xfrm>
            <a:off x="507191" y="2204864"/>
            <a:ext cx="8229600" cy="1143000"/>
          </a:xfrm>
          <a:prstGeom prst="rect">
            <a:avLst/>
          </a:prstGeom>
          <a:solidFill>
            <a:srgbClr val="FFFFFF"/>
          </a:solidFill>
        </p:spPr>
        <p:txBody>
          <a:bodyPr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nl-NL" dirty="0" smtClean="0">
                <a:effectLst/>
              </a:rPr>
              <a:t>Does OSM </a:t>
            </a:r>
            <a:r>
              <a:rPr lang="nl-NL" dirty="0" err="1" smtClean="0">
                <a:effectLst/>
              </a:rPr>
              <a:t>enhance</a:t>
            </a:r>
            <a:r>
              <a:rPr lang="nl-NL" dirty="0" smtClean="0">
                <a:effectLst/>
              </a:rPr>
              <a:t> </a:t>
            </a:r>
            <a:r>
              <a:rPr lang="nl-NL" dirty="0" smtClean="0">
                <a:effectLst/>
              </a:rPr>
              <a:t>fibrosis </a:t>
            </a:r>
            <a:r>
              <a:rPr lang="nl-NL" dirty="0" smtClean="0">
                <a:effectLst/>
              </a:rPr>
              <a:t>development?</a:t>
            </a:r>
            <a:endParaRPr lang="nl-NL" dirty="0">
              <a:effectLst/>
            </a:endParaRPr>
          </a:p>
        </p:txBody>
      </p:sp>
      <p:sp>
        <p:nvSpPr>
          <p:cNvPr id="9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6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Picrosirius</a:t>
            </a:r>
            <a:r>
              <a:rPr lang="nl-NL" dirty="0" smtClean="0"/>
              <a:t> red </a:t>
            </a:r>
            <a:r>
              <a:rPr lang="nl-NL" dirty="0" err="1" smtClean="0"/>
              <a:t>myocardium</a:t>
            </a:r>
            <a:endParaRPr lang="nl-NL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504628"/>
            <a:ext cx="2703182" cy="273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04627"/>
            <a:ext cx="5409849" cy="273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131148"/>
              </p:ext>
            </p:extLst>
          </p:nvPr>
        </p:nvGraphicFramePr>
        <p:xfrm>
          <a:off x="5897559" y="4365104"/>
          <a:ext cx="2601759" cy="2146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Prism 7" r:id="rId5" imgW="3682028" imgH="3037179" progId="Prism7.Document">
                  <p:embed/>
                </p:oleObj>
              </mc:Choice>
              <mc:Fallback>
                <p:oleObj name="Prism 7" r:id="rId5" imgW="3682028" imgH="3037179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7559" y="4365104"/>
                        <a:ext cx="2601759" cy="2146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736214"/>
              </p:ext>
            </p:extLst>
          </p:nvPr>
        </p:nvGraphicFramePr>
        <p:xfrm>
          <a:off x="152704" y="4365104"/>
          <a:ext cx="2835120" cy="2082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Prism 7" r:id="rId7" imgW="4011192" imgH="2945700" progId="Prism7.Document">
                  <p:embed/>
                </p:oleObj>
              </mc:Choice>
              <mc:Fallback>
                <p:oleObj name="Prism 7" r:id="rId7" imgW="4011192" imgH="2945700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04" y="4365104"/>
                        <a:ext cx="2835120" cy="20823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565544"/>
              </p:ext>
            </p:extLst>
          </p:nvPr>
        </p:nvGraphicFramePr>
        <p:xfrm>
          <a:off x="2961016" y="4365104"/>
          <a:ext cx="2835120" cy="2082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Prism 7" r:id="rId9" imgW="4011192" imgH="2945700" progId="Prism7.Document">
                  <p:embed/>
                </p:oleObj>
              </mc:Choice>
              <mc:Fallback>
                <p:oleObj name="Prism 7" r:id="rId9" imgW="4011192" imgH="2945700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1016" y="4365104"/>
                        <a:ext cx="2835120" cy="20823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kstvak 9"/>
          <p:cNvSpPr txBox="1"/>
          <p:nvPr/>
        </p:nvSpPr>
        <p:spPr>
          <a:xfrm>
            <a:off x="0" y="6396335"/>
            <a:ext cx="88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Mann </a:t>
            </a:r>
            <a:r>
              <a:rPr lang="nl-NL" dirty="0" err="1" smtClean="0"/>
              <a:t>Whitney</a:t>
            </a:r>
            <a:r>
              <a:rPr lang="nl-NL" dirty="0" smtClean="0"/>
              <a:t> U 	p=0.102		       p=0.042		            p=0.345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2457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Picrosirius</a:t>
            </a:r>
            <a:r>
              <a:rPr lang="nl-NL" dirty="0" smtClean="0"/>
              <a:t> red </a:t>
            </a:r>
            <a:r>
              <a:rPr lang="nl-NL" dirty="0" err="1" smtClean="0"/>
              <a:t>kidney</a:t>
            </a:r>
            <a:endParaRPr lang="nl-NL" dirty="0"/>
          </a:p>
        </p:txBody>
      </p:sp>
      <p:sp>
        <p:nvSpPr>
          <p:cNvPr id="10" name="Tekstvak 9"/>
          <p:cNvSpPr txBox="1"/>
          <p:nvPr/>
        </p:nvSpPr>
        <p:spPr>
          <a:xfrm>
            <a:off x="1176490" y="4797152"/>
            <a:ext cx="673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Mann </a:t>
            </a:r>
            <a:r>
              <a:rPr lang="nl-NL" dirty="0" err="1" smtClean="0"/>
              <a:t>Whitney</a:t>
            </a:r>
            <a:r>
              <a:rPr lang="nl-NL" dirty="0" smtClean="0"/>
              <a:t> U 	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significantly</a:t>
            </a:r>
            <a:r>
              <a:rPr lang="nl-NL" dirty="0" smtClean="0"/>
              <a:t> different</a:t>
            </a:r>
            <a:endParaRPr lang="nl-NL" dirty="0"/>
          </a:p>
        </p:txBody>
      </p:sp>
      <p:pic>
        <p:nvPicPr>
          <p:cNvPr id="11" name="Picture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1B4B8-3F6F-4B86-80F0-CFA6B4A95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19726"/>
            <a:ext cx="1732524" cy="183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lc="http://schemas.openxmlformats.org/drawingml/2006/lockedCanvas" xmlns="" xmlns:a16="http://schemas.microsoft.com/office/drawing/2014/main" id="{D7543F38-0535-4F2D-90BE-CE75FF151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86" y="2420888"/>
            <a:ext cx="1732524" cy="1832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704064" cy="270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45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3600" dirty="0" smtClean="0">
                <a:effectLst/>
                <a:latin typeface="Calibri" panose="020F0502020204030204" pitchFamily="34" charset="0"/>
              </a:rPr>
              <a:t>Background </a:t>
            </a:r>
            <a:r>
              <a:rPr lang="nl-NL" sz="3600" dirty="0" err="1" smtClean="0">
                <a:effectLst/>
                <a:latin typeface="Calibri" panose="020F0502020204030204" pitchFamily="34" charset="0"/>
              </a:rPr>
              <a:t>Oncostatin</a:t>
            </a:r>
            <a:r>
              <a:rPr lang="nl-NL" sz="3600" dirty="0" smtClean="0">
                <a:effectLst/>
                <a:latin typeface="Calibri" panose="020F0502020204030204" pitchFamily="34" charset="0"/>
              </a:rPr>
              <a:t> M</a:t>
            </a:r>
            <a:endParaRPr lang="nl-NL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smtClean="0">
                <a:latin typeface="Calibri" panose="020F0502020204030204" pitchFamily="34" charset="0"/>
              </a:rPr>
              <a:t>Interleukin-6 family</a:t>
            </a:r>
            <a:r>
              <a:rPr lang="nl-NL" sz="1800" baseline="30000" dirty="0" smtClean="0">
                <a:latin typeface="Calibri" panose="020F0502020204030204" pitchFamily="34" charset="0"/>
              </a:rPr>
              <a:t>1</a:t>
            </a:r>
          </a:p>
          <a:p>
            <a:r>
              <a:rPr lang="nl-NL" sz="1800" dirty="0">
                <a:latin typeface="Calibri" panose="020F0502020204030204" pitchFamily="34" charset="0"/>
              </a:rPr>
              <a:t>Serum OSM levels are </a:t>
            </a:r>
            <a:r>
              <a:rPr lang="nl-NL" sz="1800" dirty="0" err="1">
                <a:latin typeface="Calibri" panose="020F0502020204030204" pitchFamily="34" charset="0"/>
              </a:rPr>
              <a:t>upregulated</a:t>
            </a:r>
            <a:r>
              <a:rPr lang="nl-NL" sz="1800" dirty="0">
                <a:latin typeface="Calibri" panose="020F0502020204030204" pitchFamily="34" charset="0"/>
              </a:rPr>
              <a:t> in </a:t>
            </a:r>
            <a:r>
              <a:rPr lang="nl-NL" sz="1800" dirty="0" err="1">
                <a:latin typeface="Calibri" panose="020F0502020204030204" pitchFamily="34" charset="0"/>
              </a:rPr>
              <a:t>patients</a:t>
            </a:r>
            <a:r>
              <a:rPr lang="nl-NL" sz="1800" dirty="0">
                <a:latin typeface="Calibri" panose="020F0502020204030204" pitchFamily="34" charset="0"/>
              </a:rPr>
              <a:t> </a:t>
            </a:r>
            <a:r>
              <a:rPr lang="nl-NL" sz="1800" dirty="0" err="1">
                <a:latin typeface="Calibri" panose="020F0502020204030204" pitchFamily="34" charset="0"/>
              </a:rPr>
              <a:t>with</a:t>
            </a:r>
            <a:r>
              <a:rPr lang="nl-NL" sz="1800" dirty="0">
                <a:latin typeface="Calibri" panose="020F0502020204030204" pitchFamily="34" charset="0"/>
              </a:rPr>
              <a:t> </a:t>
            </a:r>
            <a:r>
              <a:rPr lang="nl-NL" sz="1800" dirty="0" err="1">
                <a:latin typeface="Calibri" panose="020F0502020204030204" pitchFamily="34" charset="0"/>
              </a:rPr>
              <a:t>coronary</a:t>
            </a:r>
            <a:r>
              <a:rPr lang="nl-NL" sz="1800" dirty="0">
                <a:latin typeface="Calibri" panose="020F0502020204030204" pitchFamily="34" charset="0"/>
              </a:rPr>
              <a:t> </a:t>
            </a:r>
            <a:r>
              <a:rPr lang="nl-NL" sz="1800" dirty="0" err="1">
                <a:latin typeface="Calibri" panose="020F0502020204030204" pitchFamily="34" charset="0"/>
              </a:rPr>
              <a:t>artery</a:t>
            </a:r>
            <a:r>
              <a:rPr lang="nl-NL" sz="1800" dirty="0">
                <a:latin typeface="Calibri" panose="020F0502020204030204" pitchFamily="34" charset="0"/>
              </a:rPr>
              <a:t> </a:t>
            </a:r>
            <a:r>
              <a:rPr lang="nl-NL" sz="1800" dirty="0" smtClean="0">
                <a:latin typeface="Calibri" panose="020F0502020204030204" pitchFamily="34" charset="0"/>
              </a:rPr>
              <a:t>disease</a:t>
            </a:r>
            <a:r>
              <a:rPr lang="nl-NL" sz="1800" baseline="30000" dirty="0">
                <a:latin typeface="Calibri" panose="020F0502020204030204" pitchFamily="34" charset="0"/>
              </a:rPr>
              <a:t>2</a:t>
            </a:r>
            <a:endParaRPr lang="nl-NL" sz="1800" dirty="0">
              <a:latin typeface="Calibri" panose="020F0502020204030204" pitchFamily="34" charset="0"/>
            </a:endParaRPr>
          </a:p>
          <a:p>
            <a:r>
              <a:rPr lang="nl-NL" sz="1800" dirty="0">
                <a:latin typeface="Calibri" panose="020F0502020204030204" pitchFamily="34" charset="0"/>
              </a:rPr>
              <a:t>OSM is </a:t>
            </a:r>
            <a:r>
              <a:rPr lang="nl-NL" sz="1800" dirty="0" err="1">
                <a:latin typeface="Calibri" panose="020F0502020204030204" pitchFamily="34" charset="0"/>
              </a:rPr>
              <a:t>expressed</a:t>
            </a:r>
            <a:r>
              <a:rPr lang="nl-NL" sz="1800" dirty="0">
                <a:latin typeface="Calibri" panose="020F0502020204030204" pitchFamily="34" charset="0"/>
              </a:rPr>
              <a:t> in human </a:t>
            </a:r>
            <a:r>
              <a:rPr lang="nl-NL" sz="1800" dirty="0" err="1">
                <a:latin typeface="Calibri" panose="020F0502020204030204" pitchFamily="34" charset="0"/>
              </a:rPr>
              <a:t>atherosclerotic</a:t>
            </a:r>
            <a:r>
              <a:rPr lang="nl-NL" sz="1800" dirty="0">
                <a:latin typeface="Calibri" panose="020F0502020204030204" pitchFamily="34" charset="0"/>
              </a:rPr>
              <a:t> </a:t>
            </a:r>
            <a:r>
              <a:rPr lang="nl-NL" sz="1800" dirty="0" smtClean="0">
                <a:latin typeface="Calibri" panose="020F0502020204030204" pitchFamily="34" charset="0"/>
              </a:rPr>
              <a:t>lesions</a:t>
            </a:r>
            <a:r>
              <a:rPr lang="nl-NL" sz="1800" baseline="30000" dirty="0" smtClean="0">
                <a:latin typeface="Calibri" panose="020F0502020204030204" pitchFamily="34" charset="0"/>
              </a:rPr>
              <a:t>3</a:t>
            </a:r>
            <a:endParaRPr lang="nl-NL" sz="1800" dirty="0" smtClean="0">
              <a:latin typeface="Calibri" panose="020F0502020204030204" pitchFamily="34" charset="0"/>
            </a:endParaRPr>
          </a:p>
          <a:p>
            <a:r>
              <a:rPr lang="nl-NL" sz="1800" dirty="0" err="1" smtClean="0">
                <a:latin typeface="Calibri" panose="020F0502020204030204" pitchFamily="34" charset="0"/>
              </a:rPr>
              <a:t>Secreted</a:t>
            </a:r>
            <a:r>
              <a:rPr lang="nl-NL" sz="1800" dirty="0" smtClean="0">
                <a:latin typeface="Calibri" panose="020F0502020204030204" pitchFamily="34" charset="0"/>
              </a:rPr>
              <a:t> </a:t>
            </a:r>
            <a:r>
              <a:rPr lang="nl-NL" sz="1800" dirty="0" err="1" smtClean="0">
                <a:latin typeface="Calibri" panose="020F0502020204030204" pitchFamily="34" charset="0"/>
              </a:rPr>
              <a:t>by</a:t>
            </a:r>
            <a:r>
              <a:rPr lang="nl-NL" sz="1800" dirty="0" smtClean="0">
                <a:latin typeface="Calibri" panose="020F0502020204030204" pitchFamily="34" charset="0"/>
              </a:rPr>
              <a:t> </a:t>
            </a:r>
            <a:r>
              <a:rPr lang="nl-NL" sz="1800" dirty="0" err="1" smtClean="0">
                <a:latin typeface="Calibri" panose="020F0502020204030204" pitchFamily="34" charset="0"/>
              </a:rPr>
              <a:t>activated</a:t>
            </a:r>
            <a:r>
              <a:rPr lang="nl-NL" sz="1800" dirty="0" smtClean="0">
                <a:latin typeface="Calibri" panose="020F0502020204030204" pitchFamily="34" charset="0"/>
              </a:rPr>
              <a:t> </a:t>
            </a:r>
            <a:r>
              <a:rPr lang="nl-NL" sz="1800" dirty="0" err="1" smtClean="0">
                <a:latin typeface="Calibri" panose="020F0502020204030204" pitchFamily="34" charset="0"/>
              </a:rPr>
              <a:t>monocytes</a:t>
            </a:r>
            <a:r>
              <a:rPr lang="nl-NL" sz="1800" dirty="0" smtClean="0">
                <a:latin typeface="Calibri" panose="020F0502020204030204" pitchFamily="34" charset="0"/>
              </a:rPr>
              <a:t> </a:t>
            </a:r>
            <a:r>
              <a:rPr lang="nl-NL" sz="1800" dirty="0" err="1" smtClean="0">
                <a:latin typeface="Calibri" panose="020F0502020204030204" pitchFamily="34" charset="0"/>
              </a:rPr>
              <a:t>and</a:t>
            </a:r>
            <a:r>
              <a:rPr lang="nl-NL" sz="1800" dirty="0" smtClean="0">
                <a:latin typeface="Calibri" panose="020F0502020204030204" pitchFamily="34" charset="0"/>
              </a:rPr>
              <a:t> neutrophils</a:t>
            </a:r>
            <a:r>
              <a:rPr lang="nl-NL" sz="1800" baseline="30000" dirty="0" smtClean="0">
                <a:latin typeface="Calibri" panose="020F0502020204030204" pitchFamily="34" charset="0"/>
              </a:rPr>
              <a:t>1,4</a:t>
            </a:r>
          </a:p>
          <a:p>
            <a:r>
              <a:rPr lang="nl-NL" sz="1800" dirty="0" smtClean="0">
                <a:latin typeface="Calibri" panose="020F0502020204030204" pitchFamily="34" charset="0"/>
              </a:rPr>
              <a:t>OSM </a:t>
            </a:r>
            <a:r>
              <a:rPr lang="nl-NL" sz="1800" dirty="0" err="1" smtClean="0">
                <a:latin typeface="Calibri" panose="020F0502020204030204" pitchFamily="34" charset="0"/>
              </a:rPr>
              <a:t>induces</a:t>
            </a:r>
            <a:r>
              <a:rPr lang="nl-NL" sz="1800" dirty="0" smtClean="0">
                <a:latin typeface="Calibri" panose="020F0502020204030204" pitchFamily="34" charset="0"/>
              </a:rPr>
              <a:t> </a:t>
            </a:r>
            <a:r>
              <a:rPr lang="nl-NL" sz="1800" dirty="0" err="1" smtClean="0">
                <a:latin typeface="Calibri" panose="020F0502020204030204" pitchFamily="34" charset="0"/>
              </a:rPr>
              <a:t>smooth</a:t>
            </a:r>
            <a:r>
              <a:rPr lang="nl-NL" sz="1800" dirty="0" smtClean="0">
                <a:latin typeface="Calibri" panose="020F0502020204030204" pitchFamily="34" charset="0"/>
              </a:rPr>
              <a:t> </a:t>
            </a:r>
            <a:r>
              <a:rPr lang="nl-NL" sz="1800" dirty="0" err="1" smtClean="0">
                <a:latin typeface="Calibri" panose="020F0502020204030204" pitchFamily="34" charset="0"/>
              </a:rPr>
              <a:t>muscle</a:t>
            </a:r>
            <a:r>
              <a:rPr lang="nl-NL" sz="1800" dirty="0" smtClean="0">
                <a:latin typeface="Calibri" panose="020F0502020204030204" pitchFamily="34" charset="0"/>
              </a:rPr>
              <a:t> </a:t>
            </a:r>
            <a:r>
              <a:rPr lang="nl-NL" sz="1800" dirty="0" err="1" smtClean="0">
                <a:latin typeface="Calibri" panose="020F0502020204030204" pitchFamily="34" charset="0"/>
              </a:rPr>
              <a:t>cell</a:t>
            </a:r>
            <a:r>
              <a:rPr lang="nl-NL" sz="1800" dirty="0" smtClean="0">
                <a:latin typeface="Calibri" panose="020F0502020204030204" pitchFamily="34" charset="0"/>
              </a:rPr>
              <a:t> proliferation</a:t>
            </a:r>
            <a:r>
              <a:rPr lang="nl-NL" sz="1800" baseline="30000" dirty="0" smtClean="0">
                <a:latin typeface="Calibri" panose="020F0502020204030204" pitchFamily="34" charset="0"/>
              </a:rPr>
              <a:t>5</a:t>
            </a:r>
            <a:endParaRPr lang="nl-NL" sz="1800" dirty="0" smtClean="0">
              <a:latin typeface="Calibri" panose="020F0502020204030204" pitchFamily="34" charset="0"/>
            </a:endParaRPr>
          </a:p>
          <a:p>
            <a:r>
              <a:rPr lang="nl-NL" sz="1800" dirty="0" smtClean="0">
                <a:latin typeface="Calibri" panose="020F0502020204030204" pitchFamily="34" charset="0"/>
              </a:rPr>
              <a:t>OSM </a:t>
            </a:r>
            <a:r>
              <a:rPr lang="nl-NL" sz="1800" dirty="0" err="1" smtClean="0">
                <a:latin typeface="Calibri" panose="020F0502020204030204" pitchFamily="34" charset="0"/>
              </a:rPr>
              <a:t>induces</a:t>
            </a:r>
            <a:r>
              <a:rPr lang="nl-NL" sz="1800" dirty="0" smtClean="0">
                <a:latin typeface="Calibri" panose="020F0502020204030204" pitchFamily="34" charset="0"/>
              </a:rPr>
              <a:t> angiogenesis</a:t>
            </a:r>
            <a:r>
              <a:rPr lang="nl-NL" sz="1800" baseline="30000" dirty="0" smtClean="0">
                <a:latin typeface="Calibri" panose="020F0502020204030204" pitchFamily="34" charset="0"/>
              </a:rPr>
              <a:t>6</a:t>
            </a:r>
            <a:endParaRPr lang="nl-NL" sz="1800" dirty="0">
              <a:latin typeface="Calibri" panose="020F0502020204030204" pitchFamily="34" charset="0"/>
            </a:endParaRPr>
          </a:p>
          <a:p>
            <a:r>
              <a:rPr lang="nl-NL" sz="1800" dirty="0" err="1" smtClean="0">
                <a:latin typeface="Calibri" panose="020F0502020204030204" pitchFamily="34" charset="0"/>
              </a:rPr>
              <a:t>Endothelial</a:t>
            </a:r>
            <a:r>
              <a:rPr lang="nl-NL" sz="1800" dirty="0" smtClean="0">
                <a:latin typeface="Calibri" panose="020F0502020204030204" pitchFamily="34" charset="0"/>
              </a:rPr>
              <a:t> </a:t>
            </a:r>
            <a:r>
              <a:rPr lang="nl-NL" sz="1800" dirty="0" err="1" smtClean="0">
                <a:latin typeface="Calibri" panose="020F0502020204030204" pitchFamily="34" charset="0"/>
              </a:rPr>
              <a:t>cells</a:t>
            </a:r>
            <a:r>
              <a:rPr lang="nl-NL" sz="1800" dirty="0" smtClean="0">
                <a:latin typeface="Calibri" panose="020F0502020204030204" pitchFamily="34" charset="0"/>
              </a:rPr>
              <a:t> are high </a:t>
            </a:r>
            <a:r>
              <a:rPr lang="nl-NL" sz="1800" dirty="0" err="1" smtClean="0">
                <a:latin typeface="Calibri" panose="020F0502020204030204" pitchFamily="34" charset="0"/>
              </a:rPr>
              <a:t>expressors</a:t>
            </a:r>
            <a:r>
              <a:rPr lang="nl-NL" sz="1800" dirty="0" smtClean="0">
                <a:latin typeface="Calibri" panose="020F0502020204030204" pitchFamily="34" charset="0"/>
              </a:rPr>
              <a:t> of OSM receptors</a:t>
            </a:r>
            <a:r>
              <a:rPr lang="nl-NL" sz="1800" baseline="30000" dirty="0" smtClean="0">
                <a:latin typeface="Calibri" panose="020F0502020204030204" pitchFamily="34" charset="0"/>
              </a:rPr>
              <a:t>7</a:t>
            </a:r>
            <a:endParaRPr lang="nl-NL" sz="1800" dirty="0" smtClean="0">
              <a:latin typeface="Calibri" panose="020F0502020204030204" pitchFamily="34" charset="0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5004048" y="5884148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baseline="30000" dirty="0" smtClean="0">
                <a:solidFill>
                  <a:prstClr val="black"/>
                </a:solidFill>
              </a:rPr>
              <a:t>1 </a:t>
            </a:r>
            <a:r>
              <a:rPr lang="nl-NL" sz="800" dirty="0" err="1" smtClean="0">
                <a:solidFill>
                  <a:prstClr val="black"/>
                </a:solidFill>
              </a:rPr>
              <a:t>Vasse</a:t>
            </a:r>
            <a:r>
              <a:rPr lang="nl-NL" sz="800" dirty="0" smtClean="0">
                <a:solidFill>
                  <a:prstClr val="black"/>
                </a:solidFill>
              </a:rPr>
              <a:t> M </a:t>
            </a:r>
            <a:r>
              <a:rPr lang="nl-NL" sz="800" i="1" dirty="0" smtClean="0">
                <a:solidFill>
                  <a:prstClr val="black"/>
                </a:solidFill>
              </a:rPr>
              <a:t>et al., </a:t>
            </a:r>
            <a:r>
              <a:rPr lang="nl-NL" sz="800" dirty="0" err="1">
                <a:solidFill>
                  <a:prstClr val="black"/>
                </a:solidFill>
              </a:rPr>
              <a:t>Arterioscler</a:t>
            </a:r>
            <a:r>
              <a:rPr lang="nl-NL" sz="800" dirty="0">
                <a:solidFill>
                  <a:prstClr val="black"/>
                </a:solidFill>
              </a:rPr>
              <a:t> </a:t>
            </a:r>
            <a:r>
              <a:rPr lang="nl-NL" sz="800" dirty="0" err="1">
                <a:solidFill>
                  <a:prstClr val="black"/>
                </a:solidFill>
              </a:rPr>
              <a:t>Thromb</a:t>
            </a:r>
            <a:r>
              <a:rPr lang="nl-NL" sz="800" dirty="0">
                <a:solidFill>
                  <a:prstClr val="black"/>
                </a:solidFill>
              </a:rPr>
              <a:t> </a:t>
            </a:r>
            <a:r>
              <a:rPr lang="nl-NL" sz="800" dirty="0" err="1">
                <a:solidFill>
                  <a:prstClr val="black"/>
                </a:solidFill>
              </a:rPr>
              <a:t>Vasc</a:t>
            </a:r>
            <a:r>
              <a:rPr lang="nl-NL" sz="800" dirty="0">
                <a:solidFill>
                  <a:prstClr val="black"/>
                </a:solidFill>
              </a:rPr>
              <a:t> </a:t>
            </a:r>
            <a:r>
              <a:rPr lang="nl-NL" sz="800" dirty="0" err="1">
                <a:solidFill>
                  <a:prstClr val="black"/>
                </a:solidFill>
              </a:rPr>
              <a:t>Biol</a:t>
            </a:r>
            <a:r>
              <a:rPr lang="nl-NL" sz="800" dirty="0">
                <a:solidFill>
                  <a:prstClr val="black"/>
                </a:solidFill>
              </a:rPr>
              <a:t>. 1999 Aug;19(8):</a:t>
            </a:r>
            <a:r>
              <a:rPr lang="nl-NL" sz="800" dirty="0" smtClean="0">
                <a:solidFill>
                  <a:prstClr val="black"/>
                </a:solidFill>
              </a:rPr>
              <a:t>1835-42</a:t>
            </a:r>
          </a:p>
          <a:p>
            <a:r>
              <a:rPr lang="en-US" sz="800" baseline="30000" dirty="0">
                <a:solidFill>
                  <a:prstClr val="black"/>
                </a:solidFill>
              </a:rPr>
              <a:t>2</a:t>
            </a:r>
            <a:r>
              <a:rPr lang="en-US" sz="800" dirty="0" smtClean="0">
                <a:solidFill>
                  <a:prstClr val="black"/>
                </a:solidFill>
              </a:rPr>
              <a:t> </a:t>
            </a:r>
            <a:r>
              <a:rPr lang="en-US" sz="800" dirty="0">
                <a:solidFill>
                  <a:prstClr val="black"/>
                </a:solidFill>
              </a:rPr>
              <a:t>Li X </a:t>
            </a:r>
            <a:r>
              <a:rPr lang="en-US" sz="800" i="1" dirty="0">
                <a:solidFill>
                  <a:prstClr val="black"/>
                </a:solidFill>
              </a:rPr>
              <a:t>et al., </a:t>
            </a:r>
            <a:r>
              <a:rPr lang="en-US" sz="800" dirty="0" err="1">
                <a:solidFill>
                  <a:prstClr val="black"/>
                </a:solidFill>
              </a:rPr>
              <a:t>Clin</a:t>
            </a:r>
            <a:r>
              <a:rPr lang="en-US" sz="800" dirty="0">
                <a:solidFill>
                  <a:prstClr val="black"/>
                </a:solidFill>
              </a:rPr>
              <a:t> Lab. 2014;60(1):113-8</a:t>
            </a:r>
            <a:endParaRPr lang="en-US" sz="800" baseline="30000" dirty="0">
              <a:solidFill>
                <a:prstClr val="black"/>
              </a:solidFill>
            </a:endParaRPr>
          </a:p>
          <a:p>
            <a:r>
              <a:rPr lang="en-US" sz="800" baseline="30000" dirty="0">
                <a:solidFill>
                  <a:prstClr val="black"/>
                </a:solidFill>
              </a:rPr>
              <a:t>3</a:t>
            </a:r>
            <a:r>
              <a:rPr lang="en-US" sz="800" baseline="30000" dirty="0" smtClean="0">
                <a:solidFill>
                  <a:prstClr val="black"/>
                </a:solidFill>
              </a:rPr>
              <a:t> </a:t>
            </a:r>
            <a:r>
              <a:rPr lang="nl-NL" sz="800" dirty="0" err="1">
                <a:solidFill>
                  <a:prstClr val="black"/>
                </a:solidFill>
              </a:rPr>
              <a:t>Albasanz-Puig</a:t>
            </a:r>
            <a:r>
              <a:rPr lang="nl-NL" sz="800" dirty="0">
                <a:solidFill>
                  <a:prstClr val="black"/>
                </a:solidFill>
              </a:rPr>
              <a:t> A </a:t>
            </a:r>
            <a:r>
              <a:rPr lang="nl-NL" sz="800" i="1" dirty="0">
                <a:solidFill>
                  <a:prstClr val="black"/>
                </a:solidFill>
              </a:rPr>
              <a:t>et al., </a:t>
            </a:r>
            <a:r>
              <a:rPr lang="nl-NL" sz="800" dirty="0" err="1">
                <a:solidFill>
                  <a:prstClr val="black"/>
                </a:solidFill>
              </a:rPr>
              <a:t>Atherosclerosis</a:t>
            </a:r>
            <a:r>
              <a:rPr lang="nl-NL" sz="800" dirty="0">
                <a:solidFill>
                  <a:prstClr val="black"/>
                </a:solidFill>
              </a:rPr>
              <a:t>. 2011 Jun;216(2):</a:t>
            </a:r>
            <a:r>
              <a:rPr lang="nl-NL" sz="800" dirty="0" smtClean="0">
                <a:solidFill>
                  <a:prstClr val="black"/>
                </a:solidFill>
              </a:rPr>
              <a:t>292-8</a:t>
            </a:r>
            <a:endParaRPr lang="nl-NL" sz="800" dirty="0">
              <a:solidFill>
                <a:prstClr val="black"/>
              </a:solidFill>
            </a:endParaRPr>
          </a:p>
          <a:p>
            <a:r>
              <a:rPr lang="nl-NL" sz="800" baseline="30000" dirty="0">
                <a:solidFill>
                  <a:prstClr val="black"/>
                </a:solidFill>
              </a:rPr>
              <a:t>4</a:t>
            </a:r>
            <a:r>
              <a:rPr lang="en-US" sz="800" dirty="0" smtClean="0">
                <a:solidFill>
                  <a:prstClr val="black"/>
                </a:solidFill>
              </a:rPr>
              <a:t> Richards CD, </a:t>
            </a:r>
            <a:r>
              <a:rPr lang="en-US" sz="800" dirty="0">
                <a:solidFill>
                  <a:prstClr val="black"/>
                </a:solidFill>
              </a:rPr>
              <a:t>ISRN </a:t>
            </a:r>
            <a:r>
              <a:rPr lang="en-US" sz="800" dirty="0" err="1">
                <a:solidFill>
                  <a:prstClr val="black"/>
                </a:solidFill>
              </a:rPr>
              <a:t>Inflamm</a:t>
            </a:r>
            <a:r>
              <a:rPr lang="en-US" sz="800" dirty="0">
                <a:solidFill>
                  <a:prstClr val="black"/>
                </a:solidFill>
              </a:rPr>
              <a:t>. 2013 Dec </a:t>
            </a:r>
            <a:r>
              <a:rPr lang="en-US" sz="800" dirty="0" smtClean="0">
                <a:solidFill>
                  <a:prstClr val="black"/>
                </a:solidFill>
              </a:rPr>
              <a:t>8;2013:512103</a:t>
            </a:r>
          </a:p>
          <a:p>
            <a:r>
              <a:rPr lang="en-US" sz="800" baseline="30000" dirty="0" smtClean="0"/>
              <a:t>5</a:t>
            </a:r>
            <a:r>
              <a:rPr lang="en-US" sz="800" dirty="0" smtClean="0"/>
              <a:t> </a:t>
            </a:r>
            <a:r>
              <a:rPr lang="en-US" sz="800" dirty="0" err="1" smtClean="0"/>
              <a:t>Demyanets</a:t>
            </a:r>
            <a:r>
              <a:rPr lang="en-US" sz="800" dirty="0" smtClean="0"/>
              <a:t> S, </a:t>
            </a:r>
            <a:r>
              <a:rPr lang="en-US" sz="800" i="1" dirty="0" smtClean="0"/>
              <a:t>et al., </a:t>
            </a:r>
            <a:r>
              <a:rPr lang="en-US" sz="800" dirty="0"/>
              <a:t>Am J </a:t>
            </a:r>
            <a:r>
              <a:rPr lang="en-US" sz="800" dirty="0" err="1"/>
              <a:t>Physiol</a:t>
            </a:r>
            <a:r>
              <a:rPr lang="en-US" sz="800" dirty="0"/>
              <a:t> Heart </a:t>
            </a:r>
            <a:r>
              <a:rPr lang="en-US" sz="800" dirty="0" err="1"/>
              <a:t>Circ</a:t>
            </a:r>
            <a:r>
              <a:rPr lang="en-US" sz="800" dirty="0"/>
              <a:t> Physiol. 2007 Sep;293(3):</a:t>
            </a:r>
            <a:r>
              <a:rPr lang="en-US" sz="800" dirty="0" smtClean="0"/>
              <a:t>H1962-8</a:t>
            </a:r>
            <a:endParaRPr lang="en-US" sz="800" baseline="30000" dirty="0" smtClean="0"/>
          </a:p>
          <a:p>
            <a:r>
              <a:rPr lang="en-US" sz="800" baseline="30000" dirty="0" smtClean="0">
                <a:solidFill>
                  <a:prstClr val="black"/>
                </a:solidFill>
              </a:rPr>
              <a:t>6 </a:t>
            </a:r>
            <a:r>
              <a:rPr lang="en-US" sz="800" dirty="0" err="1" smtClean="0">
                <a:solidFill>
                  <a:prstClr val="black"/>
                </a:solidFill>
              </a:rPr>
              <a:t>Fearon</a:t>
            </a:r>
            <a:r>
              <a:rPr lang="en-US" sz="800" dirty="0" smtClean="0">
                <a:solidFill>
                  <a:prstClr val="black"/>
                </a:solidFill>
              </a:rPr>
              <a:t> U </a:t>
            </a:r>
            <a:r>
              <a:rPr lang="en-US" sz="800" i="1" dirty="0" smtClean="0">
                <a:solidFill>
                  <a:prstClr val="black"/>
                </a:solidFill>
              </a:rPr>
              <a:t>et al., </a:t>
            </a:r>
            <a:r>
              <a:rPr lang="en-US" sz="800" dirty="0" smtClean="0">
                <a:solidFill>
                  <a:prstClr val="black"/>
                </a:solidFill>
              </a:rPr>
              <a:t>Arthritis Rheum. </a:t>
            </a:r>
            <a:r>
              <a:rPr lang="nl-NL" sz="800" dirty="0" smtClean="0"/>
              <a:t>2006 </a:t>
            </a:r>
            <a:r>
              <a:rPr lang="nl-NL" sz="800" dirty="0"/>
              <a:t>Oct;54(10):</a:t>
            </a:r>
            <a:r>
              <a:rPr lang="nl-NL" sz="800" dirty="0" smtClean="0"/>
              <a:t>3152-62</a:t>
            </a:r>
          </a:p>
          <a:p>
            <a:r>
              <a:rPr lang="nl-NL" sz="800" baseline="30000" dirty="0" smtClean="0"/>
              <a:t>7 </a:t>
            </a:r>
            <a:r>
              <a:rPr lang="nl-NL" sz="800" dirty="0" smtClean="0"/>
              <a:t>Brown TJ </a:t>
            </a:r>
            <a:r>
              <a:rPr lang="nl-NL" sz="800" i="1" dirty="0" smtClean="0"/>
              <a:t>et al., </a:t>
            </a:r>
            <a:r>
              <a:rPr lang="nl-NL" sz="800" dirty="0" smtClean="0"/>
              <a:t>J </a:t>
            </a:r>
            <a:r>
              <a:rPr lang="nl-NL" sz="800" dirty="0" err="1" smtClean="0"/>
              <a:t>Immunol</a:t>
            </a:r>
            <a:r>
              <a:rPr lang="nl-NL" sz="800" dirty="0" smtClean="0"/>
              <a:t>. 1</a:t>
            </a:r>
            <a:r>
              <a:rPr lang="en-US" sz="800" dirty="0" smtClean="0"/>
              <a:t>991 </a:t>
            </a:r>
            <a:r>
              <a:rPr lang="en-US" sz="800" dirty="0"/>
              <a:t>Oct 1;147(7):</a:t>
            </a:r>
            <a:r>
              <a:rPr lang="en-US" sz="800" dirty="0" smtClean="0"/>
              <a:t>2175-80</a:t>
            </a:r>
            <a:endParaRPr lang="en-US" sz="800" dirty="0"/>
          </a:p>
        </p:txBody>
      </p:sp>
      <p:pic>
        <p:nvPicPr>
          <p:cNvPr id="27650" name="Picture 2" descr="http://www.sciencedirect.com/science?_ob=MiamiCaptionURL&amp;_method=retrieve&amp;_eid=1-s2.0-S0021915011001195&amp;_image=1-s2.0-S0021915011001195-gr1_lrg.jpg&amp;_cid=271064&amp;_explode=defaultEXP_LIST&amp;_idxType=defaultREF_WORK_INDEX_TYPE&amp;_alpha=defaultALPHA&amp;_ba=&amp;_rdoc=1&amp;_fmt=FULL&amp;_isHiQual=Y&amp;_issn=00219150&amp;_pii=S0021915011001195&amp;md5=4c3eed4e160b227c63316597ab07c52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r="76772" b="76972"/>
          <a:stretch/>
        </p:blipFill>
        <p:spPr bwMode="auto">
          <a:xfrm>
            <a:off x="899592" y="3933056"/>
            <a:ext cx="2209716" cy="195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sciencedirect.com/science?_ob=MiamiCaptionURL&amp;_method=retrieve&amp;_eid=1-s2.0-S0021915011001195&amp;_image=1-s2.0-S0021915011001195-gr1_lrg.jpg&amp;_cid=271064&amp;_explode=defaultEXP_LIST&amp;_idxType=defaultREF_WORK_INDEX_TYPE&amp;_alpha=defaultALPHA&amp;_ba=&amp;_rdoc=1&amp;_fmt=FULL&amp;_isHiQual=Y&amp;_issn=00219150&amp;_pii=S0021915011001195&amp;md5=4c3eed4e160b227c63316597ab07c52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2" t="3429" r="24324" b="76972"/>
          <a:stretch/>
        </p:blipFill>
        <p:spPr bwMode="auto">
          <a:xfrm>
            <a:off x="3109308" y="3933056"/>
            <a:ext cx="2313946" cy="195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83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Picrosirius</a:t>
            </a:r>
            <a:r>
              <a:rPr lang="nl-NL" dirty="0" smtClean="0"/>
              <a:t> red </a:t>
            </a:r>
            <a:r>
              <a:rPr lang="nl-NL" dirty="0" err="1" smtClean="0"/>
              <a:t>liver</a:t>
            </a:r>
            <a:endParaRPr lang="nl-NL" dirty="0"/>
          </a:p>
        </p:txBody>
      </p:sp>
      <p:sp>
        <p:nvSpPr>
          <p:cNvPr id="10" name="Tekstvak 9"/>
          <p:cNvSpPr txBox="1"/>
          <p:nvPr/>
        </p:nvSpPr>
        <p:spPr>
          <a:xfrm>
            <a:off x="323528" y="6300028"/>
            <a:ext cx="673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significantly</a:t>
            </a:r>
            <a:r>
              <a:rPr lang="nl-NL" dirty="0" smtClean="0"/>
              <a:t> different</a:t>
            </a:r>
            <a:endParaRPr lang="nl-NL" dirty="0"/>
          </a:p>
        </p:txBody>
      </p:sp>
      <p:graphicFrame>
        <p:nvGraphicFramePr>
          <p:cNvPr id="7" name="Chart 1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90BC0591-69C6-45C7-92B4-3944C31C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624231"/>
              </p:ext>
            </p:extLst>
          </p:nvPr>
        </p:nvGraphicFramePr>
        <p:xfrm>
          <a:off x="827584" y="1340768"/>
          <a:ext cx="7848872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04675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990829"/>
              </p:ext>
            </p:extLst>
          </p:nvPr>
        </p:nvGraphicFramePr>
        <p:xfrm>
          <a:off x="2776538" y="2323306"/>
          <a:ext cx="3590925" cy="340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Prism 7" r:id="rId3" imgW="3590553" imgH="3410659" progId="Prism7.Document">
                  <p:embed/>
                </p:oleObj>
              </mc:Choice>
              <mc:Fallback>
                <p:oleObj name="Prism 7" r:id="rId3" imgW="3590553" imgH="3410659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6538" y="2323306"/>
                        <a:ext cx="3590925" cy="3409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Liver</a:t>
            </a:r>
            <a:r>
              <a:rPr lang="nl-NL" dirty="0" smtClean="0"/>
              <a:t> </a:t>
            </a:r>
            <a:r>
              <a:rPr lang="nl-NL" dirty="0" err="1" smtClean="0"/>
              <a:t>collagen</a:t>
            </a:r>
            <a:endParaRPr lang="nl-NL" dirty="0" smtClean="0"/>
          </a:p>
          <a:p>
            <a:r>
              <a:rPr lang="nl-NL" sz="2000" dirty="0" err="1" smtClean="0"/>
              <a:t>Biochemical</a:t>
            </a:r>
            <a:r>
              <a:rPr lang="nl-NL" sz="2000" dirty="0" smtClean="0"/>
              <a:t> </a:t>
            </a:r>
            <a:r>
              <a:rPr lang="nl-NL" sz="2000" dirty="0" err="1" smtClean="0"/>
              <a:t>collagen</a:t>
            </a:r>
            <a:r>
              <a:rPr lang="nl-NL" sz="2000" dirty="0" smtClean="0"/>
              <a:t> analysis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239533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Picrosirius</a:t>
            </a:r>
            <a:r>
              <a:rPr lang="nl-NL" dirty="0" smtClean="0"/>
              <a:t> red </a:t>
            </a:r>
            <a:r>
              <a:rPr lang="nl-NL" dirty="0" err="1" smtClean="0"/>
              <a:t>lung</a:t>
            </a:r>
            <a:endParaRPr lang="nl-NL" dirty="0"/>
          </a:p>
        </p:txBody>
      </p:sp>
      <p:sp>
        <p:nvSpPr>
          <p:cNvPr id="10" name="Tekstvak 9"/>
          <p:cNvSpPr txBox="1"/>
          <p:nvPr/>
        </p:nvSpPr>
        <p:spPr>
          <a:xfrm>
            <a:off x="1176490" y="5160893"/>
            <a:ext cx="673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Mann </a:t>
            </a:r>
            <a:r>
              <a:rPr lang="nl-NL" dirty="0" err="1" smtClean="0"/>
              <a:t>Whitney</a:t>
            </a:r>
            <a:r>
              <a:rPr lang="nl-NL" dirty="0" smtClean="0"/>
              <a:t> U 	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significantly</a:t>
            </a:r>
            <a:r>
              <a:rPr lang="nl-NL" dirty="0" smtClean="0"/>
              <a:t> different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lc="http://schemas.openxmlformats.org/drawingml/2006/lockedCanvas" xmlns="" xmlns:a16="http://schemas.microsoft.com/office/drawing/2014/main" id="{281B8C35-2986-4DC5-A0CD-B05225AA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499976"/>
            <a:ext cx="4063170" cy="3481842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" t="556" r="13579" b="1674"/>
          <a:stretch/>
        </p:blipFill>
        <p:spPr bwMode="auto">
          <a:xfrm>
            <a:off x="278339" y="2315791"/>
            <a:ext cx="2250425" cy="1850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r="14442"/>
          <a:stretch/>
        </p:blipFill>
        <p:spPr bwMode="auto">
          <a:xfrm>
            <a:off x="2555776" y="2315792"/>
            <a:ext cx="2179240" cy="1850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927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/>
          <p:cNvSpPr txBox="1">
            <a:spLocks/>
          </p:cNvSpPr>
          <p:nvPr/>
        </p:nvSpPr>
        <p:spPr>
          <a:xfrm>
            <a:off x="507191" y="2204864"/>
            <a:ext cx="8229600" cy="2736304"/>
          </a:xfrm>
          <a:prstGeom prst="rect">
            <a:avLst/>
          </a:prstGeom>
          <a:solidFill>
            <a:srgbClr val="FFFFFF"/>
          </a:solidFill>
        </p:spPr>
        <p:txBody>
          <a:bodyPr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nl-NL" dirty="0" smtClean="0">
                <a:effectLst/>
              </a:rPr>
              <a:t>Does OSM </a:t>
            </a:r>
            <a:r>
              <a:rPr lang="nl-NL" dirty="0" err="1" smtClean="0">
                <a:effectLst/>
              </a:rPr>
              <a:t>induce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EndMT</a:t>
            </a:r>
            <a:r>
              <a:rPr lang="nl-NL" dirty="0" smtClean="0">
                <a:effectLst/>
              </a:rPr>
              <a:t> (</a:t>
            </a:r>
            <a:r>
              <a:rPr lang="nl-NL" dirty="0" err="1" smtClean="0">
                <a:effectLst/>
              </a:rPr>
              <a:t>transition</a:t>
            </a:r>
            <a:r>
              <a:rPr lang="nl-NL" dirty="0" smtClean="0">
                <a:effectLst/>
              </a:rPr>
              <a:t> form </a:t>
            </a:r>
            <a:r>
              <a:rPr lang="nl-NL" dirty="0" err="1" smtClean="0">
                <a:effectLst/>
              </a:rPr>
              <a:t>endothelial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cell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to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mesenchymal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cell</a:t>
            </a:r>
            <a:r>
              <a:rPr lang="nl-NL" dirty="0" smtClean="0">
                <a:effectLst/>
              </a:rPr>
              <a:t>)?</a:t>
            </a:r>
          </a:p>
          <a:p>
            <a:pPr algn="ctr"/>
            <a:endParaRPr lang="nl-NL" dirty="0">
              <a:effectLst/>
            </a:endParaRPr>
          </a:p>
          <a:p>
            <a:pPr algn="ctr"/>
            <a:r>
              <a:rPr lang="nl-NL" i="1" dirty="0" smtClean="0">
                <a:effectLst/>
              </a:rPr>
              <a:t>In vitro</a:t>
            </a:r>
            <a:endParaRPr lang="nl-NL" i="1" dirty="0">
              <a:effectLst/>
            </a:endParaRPr>
          </a:p>
        </p:txBody>
      </p:sp>
      <p:sp>
        <p:nvSpPr>
          <p:cNvPr id="9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6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i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vitro </a:t>
            </a:r>
            <a:r>
              <a:rPr lang="nl-NL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nl-NL" i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nl-NL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ET-1: 3h </a:t>
            </a:r>
            <a:r>
              <a:rPr lang="nl-NL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incubation</a:t>
            </a:r>
            <a:endParaRPr lang="nl-NL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nl-NL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SNAI1: 6 </a:t>
            </a:r>
            <a:r>
              <a:rPr lang="nl-NL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hours</a:t>
            </a:r>
            <a:r>
              <a:rPr lang="nl-NL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incubation</a:t>
            </a:r>
            <a:endParaRPr lang="nl-NL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72459"/>
              </p:ext>
            </p:extLst>
          </p:nvPr>
        </p:nvGraphicFramePr>
        <p:xfrm>
          <a:off x="6005594" y="3275732"/>
          <a:ext cx="2958894" cy="2841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Prism 7" r:id="rId3" imgW="3332880" imgH="3200400" progId="Prism7.Document">
                  <p:embed/>
                </p:oleObj>
              </mc:Choice>
              <mc:Fallback>
                <p:oleObj name="Prism 7" r:id="rId3" imgW="3332880" imgH="3200400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594" y="3275732"/>
                        <a:ext cx="2958894" cy="28419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967775"/>
              </p:ext>
            </p:extLst>
          </p:nvPr>
        </p:nvGraphicFramePr>
        <p:xfrm>
          <a:off x="3125274" y="3275702"/>
          <a:ext cx="2958894" cy="2768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Prism 7" r:id="rId5" imgW="3332880" imgH="3117960" progId="Prism7.Document">
                  <p:embed/>
                </p:oleObj>
              </mc:Choice>
              <mc:Fallback>
                <p:oleObj name="Prism 7" r:id="rId5" imgW="3332880" imgH="3117960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274" y="3275702"/>
                        <a:ext cx="2958894" cy="2768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423826"/>
              </p:ext>
            </p:extLst>
          </p:nvPr>
        </p:nvGraphicFramePr>
        <p:xfrm>
          <a:off x="107504" y="3275702"/>
          <a:ext cx="3060342" cy="2768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Prism 7" r:id="rId7" imgW="3447000" imgH="3117960" progId="Prism7.Document">
                  <p:embed/>
                </p:oleObj>
              </mc:Choice>
              <mc:Fallback>
                <p:oleObj name="Prism 7" r:id="rId7" imgW="3447000" imgH="3117960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3275702"/>
                        <a:ext cx="3060342" cy="2768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09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i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vitro </a:t>
            </a:r>
            <a:r>
              <a:rPr lang="nl-NL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nl-NL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25144"/>
          </a:xfrm>
        </p:spPr>
        <p:txBody>
          <a:bodyPr>
            <a:normAutofit lnSpcReduction="10000"/>
          </a:bodyPr>
          <a:lstStyle/>
          <a:p>
            <a:r>
              <a:rPr lang="nl-NL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 </a:t>
            </a:r>
            <a:r>
              <a:rPr lang="nl-NL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day</a:t>
            </a:r>
            <a:r>
              <a:rPr lang="nl-NL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OSM </a:t>
            </a:r>
            <a:r>
              <a:rPr lang="nl-NL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stimulation</a:t>
            </a:r>
            <a:endParaRPr lang="nl-NL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nl-NL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EGM2</a:t>
            </a:r>
          </a:p>
          <a:p>
            <a:r>
              <a:rPr lang="nl-NL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Daily medium change</a:t>
            </a:r>
          </a:p>
          <a:p>
            <a:endParaRPr lang="nl-NL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nl-NL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nl-NL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nl-NL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nl-NL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nl-NL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Unfortunately</a:t>
            </a:r>
            <a:r>
              <a:rPr lang="nl-NL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l-NL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nl-NL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reproducible</a:t>
            </a:r>
            <a:r>
              <a:rPr lang="nl-NL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nl-NL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629469"/>
              </p:ext>
            </p:extLst>
          </p:nvPr>
        </p:nvGraphicFramePr>
        <p:xfrm>
          <a:off x="4788024" y="1905525"/>
          <a:ext cx="4058592" cy="3971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Prism 7" r:id="rId3" imgW="3339084" imgH="3267456" progId="Prism7.Document">
                  <p:embed/>
                </p:oleObj>
              </mc:Choice>
              <mc:Fallback>
                <p:oleObj name="Prism 7" r:id="rId3" imgW="3339084" imgH="3267456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1905525"/>
                        <a:ext cx="4058592" cy="39717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6247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/>
          <p:cNvSpPr txBox="1">
            <a:spLocks/>
          </p:cNvSpPr>
          <p:nvPr/>
        </p:nvSpPr>
        <p:spPr>
          <a:xfrm>
            <a:off x="507191" y="2204864"/>
            <a:ext cx="8229600" cy="2736304"/>
          </a:xfrm>
          <a:prstGeom prst="rect">
            <a:avLst/>
          </a:prstGeom>
          <a:solidFill>
            <a:srgbClr val="FFFFFF"/>
          </a:solidFill>
        </p:spPr>
        <p:txBody>
          <a:bodyPr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nl-NL" dirty="0" smtClean="0">
                <a:effectLst/>
              </a:rPr>
              <a:t>Does OSM </a:t>
            </a:r>
            <a:r>
              <a:rPr lang="nl-NL" dirty="0" err="1" smtClean="0">
                <a:effectLst/>
              </a:rPr>
              <a:t>induce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EndMT</a:t>
            </a:r>
            <a:r>
              <a:rPr lang="nl-NL" dirty="0" smtClean="0">
                <a:effectLst/>
              </a:rPr>
              <a:t> (</a:t>
            </a:r>
            <a:r>
              <a:rPr lang="nl-NL" dirty="0" err="1" smtClean="0">
                <a:effectLst/>
              </a:rPr>
              <a:t>transition</a:t>
            </a:r>
            <a:r>
              <a:rPr lang="nl-NL" dirty="0" smtClean="0">
                <a:effectLst/>
              </a:rPr>
              <a:t> form </a:t>
            </a:r>
            <a:r>
              <a:rPr lang="nl-NL" dirty="0" err="1" smtClean="0">
                <a:effectLst/>
              </a:rPr>
              <a:t>endothelial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cell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to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mesenchymal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cell</a:t>
            </a:r>
            <a:r>
              <a:rPr lang="nl-NL" dirty="0" smtClean="0">
                <a:effectLst/>
              </a:rPr>
              <a:t>)?</a:t>
            </a:r>
          </a:p>
          <a:p>
            <a:pPr algn="ctr"/>
            <a:endParaRPr lang="nl-NL" dirty="0">
              <a:effectLst/>
            </a:endParaRPr>
          </a:p>
          <a:p>
            <a:pPr algn="ctr"/>
            <a:r>
              <a:rPr lang="nl-NL" i="1" dirty="0" smtClean="0">
                <a:effectLst/>
              </a:rPr>
              <a:t>In vivo</a:t>
            </a:r>
            <a:endParaRPr lang="nl-NL" i="1" dirty="0">
              <a:effectLst/>
            </a:endParaRPr>
          </a:p>
        </p:txBody>
      </p:sp>
      <p:sp>
        <p:nvSpPr>
          <p:cNvPr id="9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8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78222"/>
            <a:ext cx="6086577" cy="39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467544" y="5530006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Snail</a:t>
            </a:r>
            <a:r>
              <a:rPr lang="nl-NL" dirty="0" smtClean="0"/>
              <a:t>	</a:t>
            </a:r>
            <a:r>
              <a:rPr lang="nl-NL" dirty="0" err="1" smtClean="0"/>
              <a:t>t.test</a:t>
            </a:r>
            <a:r>
              <a:rPr lang="nl-NL" dirty="0" smtClean="0"/>
              <a:t>			p=0.002</a:t>
            </a:r>
          </a:p>
          <a:p>
            <a:r>
              <a:rPr lang="nl-NL" dirty="0" smtClean="0"/>
              <a:t>Col3a1	</a:t>
            </a:r>
            <a:r>
              <a:rPr lang="nl-NL" dirty="0" err="1" smtClean="0"/>
              <a:t>t.test</a:t>
            </a:r>
            <a:r>
              <a:rPr lang="nl-NL" dirty="0" smtClean="0"/>
              <a:t> </a:t>
            </a:r>
            <a:r>
              <a:rPr lang="nl-NL" dirty="0" err="1" smtClean="0"/>
              <a:t>Ln</a:t>
            </a:r>
            <a:r>
              <a:rPr lang="nl-NL" dirty="0" smtClean="0"/>
              <a:t> </a:t>
            </a:r>
            <a:r>
              <a:rPr lang="nl-NL" dirty="0" err="1" smtClean="0"/>
              <a:t>transformation</a:t>
            </a:r>
            <a:r>
              <a:rPr lang="nl-NL" dirty="0" smtClean="0"/>
              <a:t>	p=0.001</a:t>
            </a:r>
          </a:p>
          <a:p>
            <a:r>
              <a:rPr lang="nl-NL" dirty="0" err="1" smtClean="0"/>
              <a:t>Osmr</a:t>
            </a:r>
            <a:r>
              <a:rPr lang="nl-NL" dirty="0" smtClean="0"/>
              <a:t>	</a:t>
            </a:r>
            <a:r>
              <a:rPr lang="nl-NL" dirty="0" err="1" smtClean="0"/>
              <a:t>t.test</a:t>
            </a:r>
            <a:r>
              <a:rPr lang="nl-NL" dirty="0" smtClean="0"/>
              <a:t>			p&lt;0.001		</a:t>
            </a:r>
            <a:endParaRPr lang="nl-NL" dirty="0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Gene </a:t>
            </a:r>
            <a:r>
              <a:rPr lang="nl-NL" dirty="0" err="1" smtClean="0"/>
              <a:t>expression</a:t>
            </a:r>
            <a:r>
              <a:rPr lang="nl-NL" dirty="0" smtClean="0"/>
              <a:t> apex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317522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144" y="1618109"/>
            <a:ext cx="6163137" cy="3611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467544" y="5530006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Osmr</a:t>
            </a:r>
            <a:r>
              <a:rPr lang="nl-NL" dirty="0" smtClean="0"/>
              <a:t> is </a:t>
            </a:r>
            <a:r>
              <a:rPr lang="nl-NL" dirty="0" err="1" smtClean="0"/>
              <a:t>significantly</a:t>
            </a:r>
            <a:r>
              <a:rPr lang="nl-NL" dirty="0" smtClean="0"/>
              <a:t> </a:t>
            </a:r>
            <a:r>
              <a:rPr lang="nl-NL" dirty="0" err="1" smtClean="0"/>
              <a:t>increased</a:t>
            </a:r>
            <a:r>
              <a:rPr lang="nl-NL" dirty="0" smtClean="0"/>
              <a:t>	</a:t>
            </a:r>
            <a:endParaRPr lang="nl-NL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Gene </a:t>
            </a:r>
            <a:r>
              <a:rPr lang="nl-NL" dirty="0" err="1" smtClean="0"/>
              <a:t>expression</a:t>
            </a:r>
            <a:r>
              <a:rPr lang="nl-NL" dirty="0" smtClean="0"/>
              <a:t> </a:t>
            </a:r>
            <a:r>
              <a:rPr lang="nl-NL" dirty="0" err="1" smtClean="0"/>
              <a:t>kidney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157234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06" y="1357065"/>
            <a:ext cx="6063492" cy="365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467544" y="5530006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Slug</a:t>
            </a:r>
            <a:r>
              <a:rPr lang="nl-NL" dirty="0" smtClean="0"/>
              <a:t>, </a:t>
            </a:r>
            <a:r>
              <a:rPr lang="nl-NL" dirty="0" err="1" smtClean="0"/>
              <a:t>Snail</a:t>
            </a:r>
            <a:r>
              <a:rPr lang="nl-NL" dirty="0" smtClean="0"/>
              <a:t>, Col3a1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Lifr</a:t>
            </a:r>
            <a:r>
              <a:rPr lang="nl-NL" dirty="0" smtClean="0"/>
              <a:t> are </a:t>
            </a:r>
            <a:r>
              <a:rPr lang="nl-NL" dirty="0" err="1" smtClean="0"/>
              <a:t>significantly</a:t>
            </a:r>
            <a:r>
              <a:rPr lang="nl-NL" dirty="0" smtClean="0"/>
              <a:t> </a:t>
            </a:r>
            <a:r>
              <a:rPr lang="nl-NL" dirty="0" err="1" smtClean="0"/>
              <a:t>decreased</a:t>
            </a:r>
            <a:endParaRPr lang="nl-NL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Gene </a:t>
            </a:r>
            <a:r>
              <a:rPr lang="nl-NL" dirty="0" err="1" smtClean="0"/>
              <a:t>expression</a:t>
            </a:r>
            <a:r>
              <a:rPr lang="nl-NL" dirty="0" smtClean="0"/>
              <a:t> </a:t>
            </a:r>
            <a:r>
              <a:rPr lang="nl-NL" dirty="0" err="1" smtClean="0"/>
              <a:t>liver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28306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/>
          <p:cNvSpPr txBox="1">
            <a:spLocks/>
          </p:cNvSpPr>
          <p:nvPr/>
        </p:nvSpPr>
        <p:spPr>
          <a:xfrm>
            <a:off x="507191" y="2204864"/>
            <a:ext cx="8229600" cy="1143000"/>
          </a:xfrm>
          <a:prstGeom prst="rect">
            <a:avLst/>
          </a:prstGeom>
          <a:solidFill>
            <a:srgbClr val="FFFFFF"/>
          </a:solidFill>
        </p:spPr>
        <p:txBody>
          <a:bodyPr>
            <a:normAutofit fontScale="9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nl-NL" dirty="0" smtClean="0">
                <a:effectLst/>
              </a:rPr>
              <a:t>Does OSM </a:t>
            </a:r>
            <a:r>
              <a:rPr lang="nl-NL" dirty="0" err="1" smtClean="0">
                <a:effectLst/>
              </a:rPr>
              <a:t>induce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endothelial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activation</a:t>
            </a:r>
            <a:r>
              <a:rPr lang="nl-NL" dirty="0" smtClean="0">
                <a:effectLst/>
              </a:rPr>
              <a:t>?</a:t>
            </a:r>
            <a:endParaRPr lang="nl-NL" dirty="0">
              <a:effectLst/>
            </a:endParaRPr>
          </a:p>
        </p:txBody>
      </p:sp>
      <p:sp>
        <p:nvSpPr>
          <p:cNvPr id="5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6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90402"/>
            <a:ext cx="6521034" cy="3838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467544" y="553000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Col1a1, </a:t>
            </a:r>
            <a:r>
              <a:rPr lang="nl-NL" dirty="0" err="1" smtClean="0"/>
              <a:t>Slug</a:t>
            </a:r>
            <a:r>
              <a:rPr lang="nl-NL" dirty="0" smtClean="0"/>
              <a:t>, </a:t>
            </a:r>
            <a:r>
              <a:rPr lang="nl-NL" dirty="0" err="1" smtClean="0"/>
              <a:t>Snail</a:t>
            </a:r>
            <a:r>
              <a:rPr lang="nl-NL" dirty="0" smtClean="0"/>
              <a:t>, Col3a1, </a:t>
            </a:r>
            <a:r>
              <a:rPr lang="nl-NL" dirty="0" err="1" smtClean="0"/>
              <a:t>Lifr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Osmr</a:t>
            </a:r>
            <a:r>
              <a:rPr lang="nl-NL" dirty="0" smtClean="0"/>
              <a:t> are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significantly</a:t>
            </a:r>
            <a:r>
              <a:rPr lang="nl-NL" dirty="0" smtClean="0"/>
              <a:t> </a:t>
            </a:r>
            <a:r>
              <a:rPr lang="nl-NL" dirty="0" err="1" smtClean="0"/>
              <a:t>decreased</a:t>
            </a:r>
            <a:endParaRPr lang="nl-NL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Gene </a:t>
            </a:r>
            <a:r>
              <a:rPr lang="nl-NL" dirty="0" err="1" smtClean="0"/>
              <a:t>expression</a:t>
            </a:r>
            <a:r>
              <a:rPr lang="nl-NL" dirty="0" smtClean="0"/>
              <a:t> </a:t>
            </a:r>
            <a:r>
              <a:rPr lang="nl-NL" dirty="0" err="1" smtClean="0"/>
              <a:t>lung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062801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 err="1" smtClean="0">
                <a:latin typeface="+mn-lt"/>
              </a:rPr>
              <a:t>Slug</a:t>
            </a:r>
            <a:r>
              <a:rPr lang="nl-NL" sz="2800" b="1" dirty="0" smtClean="0">
                <a:latin typeface="+mn-lt"/>
              </a:rPr>
              <a:t> in plaques</a:t>
            </a:r>
            <a:endParaRPr lang="nl-NL" sz="2800" b="1" dirty="0"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218978"/>
            <a:ext cx="2868750" cy="2160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221088"/>
            <a:ext cx="2868750" cy="21600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916832"/>
            <a:ext cx="2868750" cy="2160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916832"/>
            <a:ext cx="2868750" cy="2160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9" y="1916832"/>
            <a:ext cx="2868750" cy="21600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9" y="4221088"/>
            <a:ext cx="2868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8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 smtClean="0">
                <a:latin typeface="+mn-lt"/>
              </a:rPr>
              <a:t>CD31 &amp; </a:t>
            </a:r>
            <a:r>
              <a:rPr lang="nl-NL" sz="2800" b="1" dirty="0" err="1" smtClean="0">
                <a:latin typeface="+mn-lt"/>
              </a:rPr>
              <a:t>aSMA</a:t>
            </a:r>
            <a:endParaRPr lang="nl-NL" sz="2800" b="1" dirty="0">
              <a:latin typeface="+mn-lt"/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2" y="1669815"/>
            <a:ext cx="2868750" cy="2160000"/>
          </a:xfr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74" y="1669815"/>
            <a:ext cx="2868750" cy="2160000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933296"/>
            <a:ext cx="2868750" cy="2160000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69815"/>
            <a:ext cx="2868750" cy="2160000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74" y="3933296"/>
            <a:ext cx="2868750" cy="2160000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2" y="3933296"/>
            <a:ext cx="2868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3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/>
          <p:cNvSpPr txBox="1">
            <a:spLocks/>
          </p:cNvSpPr>
          <p:nvPr/>
        </p:nvSpPr>
        <p:spPr>
          <a:xfrm>
            <a:off x="507191" y="2204864"/>
            <a:ext cx="8229600" cy="2736304"/>
          </a:xfrm>
          <a:prstGeom prst="rect">
            <a:avLst/>
          </a:prstGeom>
          <a:solidFill>
            <a:srgbClr val="FFFFFF"/>
          </a:solidFill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nl-NL" dirty="0" err="1" smtClean="0">
                <a:effectLst/>
              </a:rPr>
              <a:t>Other</a:t>
            </a:r>
            <a:r>
              <a:rPr lang="nl-NL" dirty="0" smtClean="0">
                <a:effectLst/>
              </a:rPr>
              <a:t> OSM data</a:t>
            </a:r>
            <a:endParaRPr lang="nl-NL" i="1" dirty="0">
              <a:effectLst/>
            </a:endParaRPr>
          </a:p>
        </p:txBody>
      </p:sp>
      <p:sp>
        <p:nvSpPr>
          <p:cNvPr id="9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8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144" y="1498804"/>
            <a:ext cx="4409308" cy="2650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93180"/>
            <a:ext cx="4584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56"/>
          <a:stretch/>
        </p:blipFill>
        <p:spPr bwMode="auto">
          <a:xfrm>
            <a:off x="5076056" y="4509120"/>
            <a:ext cx="3599259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ep 2"/>
          <p:cNvGrpSpPr/>
          <p:nvPr/>
        </p:nvGrpSpPr>
        <p:grpSpPr>
          <a:xfrm>
            <a:off x="672605" y="4509119"/>
            <a:ext cx="3323331" cy="581026"/>
            <a:chOff x="251520" y="4509119"/>
            <a:chExt cx="3323331" cy="58102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676"/>
            <a:stretch/>
          </p:blipFill>
          <p:spPr bwMode="auto">
            <a:xfrm>
              <a:off x="251520" y="4509120"/>
              <a:ext cx="1016496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94"/>
            <a:stretch/>
          </p:blipFill>
          <p:spPr bwMode="auto">
            <a:xfrm>
              <a:off x="1268610" y="4509119"/>
              <a:ext cx="2306241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Tekstvak 3"/>
          <p:cNvSpPr txBox="1"/>
          <p:nvPr/>
        </p:nvSpPr>
        <p:spPr>
          <a:xfrm>
            <a:off x="1435113" y="5360615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 smtClean="0"/>
              <a:t>Ttest</a:t>
            </a:r>
            <a:r>
              <a:rPr lang="nl-NL" dirty="0" smtClean="0"/>
              <a:t> p&lt;0.001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5435525" y="5349130"/>
            <a:ext cx="288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 smtClean="0"/>
              <a:t>Ttest</a:t>
            </a:r>
            <a:r>
              <a:rPr lang="nl-NL" dirty="0" smtClean="0"/>
              <a:t> on </a:t>
            </a:r>
            <a:r>
              <a:rPr lang="nl-NL" dirty="0" err="1" smtClean="0"/>
              <a:t>Ln</a:t>
            </a:r>
            <a:r>
              <a:rPr lang="nl-NL" dirty="0" smtClean="0"/>
              <a:t> </a:t>
            </a:r>
            <a:r>
              <a:rPr lang="nl-NL" dirty="0" err="1" smtClean="0"/>
              <a:t>transformed</a:t>
            </a:r>
            <a:r>
              <a:rPr lang="nl-NL" dirty="0" smtClean="0"/>
              <a:t> data</a:t>
            </a:r>
          </a:p>
          <a:p>
            <a:pPr algn="ctr"/>
            <a:r>
              <a:rPr lang="nl-NL" dirty="0" smtClean="0"/>
              <a:t>P=0.085</a:t>
            </a:r>
            <a:endParaRPr lang="nl-NL" dirty="0"/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WGA </a:t>
            </a:r>
            <a:r>
              <a:rPr lang="nl-NL" dirty="0" err="1" smtClean="0"/>
              <a:t>Staining</a:t>
            </a:r>
            <a:r>
              <a:rPr lang="nl-NL" dirty="0" smtClean="0"/>
              <a:t> </a:t>
            </a:r>
            <a:r>
              <a:rPr lang="nl-NL" dirty="0" err="1" smtClean="0"/>
              <a:t>myocardium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765429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OSM </a:t>
            </a:r>
            <a:r>
              <a:rPr lang="nl-NL" dirty="0" err="1" smtClean="0"/>
              <a:t>increase</a:t>
            </a:r>
            <a:r>
              <a:rPr lang="nl-NL" dirty="0" smtClean="0"/>
              <a:t> </a:t>
            </a:r>
            <a:r>
              <a:rPr lang="nl-NL" dirty="0" err="1" smtClean="0"/>
              <a:t>blood</a:t>
            </a:r>
            <a:r>
              <a:rPr lang="nl-NL" dirty="0" smtClean="0"/>
              <a:t> </a:t>
            </a:r>
            <a:r>
              <a:rPr lang="nl-NL" dirty="0" err="1" smtClean="0"/>
              <a:t>pressure</a:t>
            </a:r>
            <a:endParaRPr lang="nl-NL" dirty="0"/>
          </a:p>
        </p:txBody>
      </p:sp>
      <p:sp>
        <p:nvSpPr>
          <p:cNvPr id="8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833147"/>
              </p:ext>
            </p:extLst>
          </p:nvPr>
        </p:nvGraphicFramePr>
        <p:xfrm>
          <a:off x="2843808" y="1988840"/>
          <a:ext cx="3202182" cy="2610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Prism 7" r:id="rId4" imgW="5251704" imgH="4280916" progId="Prism7.Document">
                  <p:embed/>
                </p:oleObj>
              </mc:Choice>
              <mc:Fallback>
                <p:oleObj name="Prism 7" r:id="rId4" imgW="5251704" imgH="4280916" progId="Prism7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1988840"/>
                        <a:ext cx="3202182" cy="26107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988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 smtClean="0">
                <a:effectLst/>
              </a:rPr>
              <a:t>Does OSM </a:t>
            </a:r>
            <a:r>
              <a:rPr lang="nl-NL" dirty="0" err="1" smtClean="0">
                <a:effectLst/>
              </a:rPr>
              <a:t>induce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endothelial</a:t>
            </a:r>
            <a:r>
              <a:rPr lang="nl-NL" dirty="0" smtClean="0">
                <a:effectLst/>
              </a:rPr>
              <a:t> </a:t>
            </a:r>
            <a:r>
              <a:rPr lang="nl-NL" dirty="0" err="1" smtClean="0">
                <a:effectLst/>
              </a:rPr>
              <a:t>activation</a:t>
            </a:r>
            <a:r>
              <a:rPr lang="nl-NL" dirty="0" smtClean="0">
                <a:effectLst/>
              </a:rPr>
              <a:t>?</a:t>
            </a:r>
            <a:endParaRPr lang="nl-NL" dirty="0">
              <a:effectLst/>
            </a:endParaRPr>
          </a:p>
        </p:txBody>
      </p:sp>
      <p:pic>
        <p:nvPicPr>
          <p:cNvPr id="4" name="Picture 2" descr="http://pubs.rsc.org/services/images/RSCpubs.ePlatform.Service.FreeContent.ImageService.svc/ImageService/Articleimage/2015/BM/c4bm00246f/c4bm00246f-f1_hi-res.gif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t="9331" r="63074" b="72406"/>
          <a:stretch/>
        </p:blipFill>
        <p:spPr bwMode="auto">
          <a:xfrm>
            <a:off x="274628" y="2508288"/>
            <a:ext cx="3361268" cy="170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JL-OMLAAG 4"/>
          <p:cNvSpPr/>
          <p:nvPr/>
        </p:nvSpPr>
        <p:spPr>
          <a:xfrm>
            <a:off x="1780743" y="2337270"/>
            <a:ext cx="349038" cy="69104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523214" y="170080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prstClr val="black"/>
                </a:solidFill>
                <a:latin typeface="+mj-lt"/>
              </a:rPr>
              <a:t>OSM</a:t>
            </a:r>
            <a:endParaRPr lang="nl-NL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3491880" y="3908327"/>
            <a:ext cx="5209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>
                <a:solidFill>
                  <a:prstClr val="black"/>
                </a:solidFill>
                <a:latin typeface="+mj-lt"/>
              </a:rPr>
              <a:t>HUVECs</a:t>
            </a:r>
            <a:endParaRPr lang="nl-NL" dirty="0" smtClean="0">
              <a:solidFill>
                <a:prstClr val="black"/>
              </a:solidFill>
              <a:latin typeface="+mj-lt"/>
            </a:endParaRPr>
          </a:p>
          <a:p>
            <a:pPr lvl="1"/>
            <a:r>
              <a:rPr lang="nl-NL" dirty="0" smtClean="0">
                <a:solidFill>
                  <a:prstClr val="black"/>
                </a:solidFill>
                <a:latin typeface="+mj-lt"/>
              </a:rPr>
              <a:t>Human </a:t>
            </a:r>
            <a:r>
              <a:rPr lang="nl-NL" dirty="0" err="1" smtClean="0">
                <a:solidFill>
                  <a:prstClr val="black"/>
                </a:solidFill>
                <a:latin typeface="+mj-lt"/>
              </a:rPr>
              <a:t>umbilical</a:t>
            </a:r>
            <a:r>
              <a:rPr lang="nl-NL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nl-NL" dirty="0" err="1" smtClean="0">
                <a:solidFill>
                  <a:prstClr val="black"/>
                </a:solidFill>
                <a:latin typeface="+mj-lt"/>
              </a:rPr>
              <a:t>vein</a:t>
            </a:r>
            <a:r>
              <a:rPr lang="nl-NL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nl-NL" dirty="0" err="1" smtClean="0">
                <a:solidFill>
                  <a:prstClr val="black"/>
                </a:solidFill>
                <a:latin typeface="+mj-lt"/>
              </a:rPr>
              <a:t>endothelial</a:t>
            </a:r>
            <a:r>
              <a:rPr lang="nl-NL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nl-NL" dirty="0" err="1" smtClean="0">
                <a:solidFill>
                  <a:prstClr val="black"/>
                </a:solidFill>
                <a:latin typeface="+mj-lt"/>
              </a:rPr>
              <a:t>cells</a:t>
            </a:r>
            <a:endParaRPr lang="nl-NL" dirty="0" smtClean="0">
              <a:solidFill>
                <a:prstClr val="black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>
                <a:solidFill>
                  <a:prstClr val="black"/>
                </a:solidFill>
                <a:latin typeface="+mj-lt"/>
              </a:rPr>
              <a:t>HAECs</a:t>
            </a:r>
            <a:endParaRPr lang="nl-NL" dirty="0" smtClean="0">
              <a:solidFill>
                <a:prstClr val="black"/>
              </a:solidFill>
              <a:latin typeface="+mj-lt"/>
            </a:endParaRPr>
          </a:p>
          <a:p>
            <a:pPr lvl="1"/>
            <a:r>
              <a:rPr lang="nl-NL" dirty="0" smtClean="0">
                <a:solidFill>
                  <a:prstClr val="black"/>
                </a:solidFill>
                <a:latin typeface="+mj-lt"/>
              </a:rPr>
              <a:t>Human </a:t>
            </a:r>
            <a:r>
              <a:rPr lang="nl-NL" dirty="0" err="1" smtClean="0">
                <a:solidFill>
                  <a:prstClr val="black"/>
                </a:solidFill>
                <a:latin typeface="+mj-lt"/>
              </a:rPr>
              <a:t>Aortic</a:t>
            </a:r>
            <a:r>
              <a:rPr lang="nl-NL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nl-NL" dirty="0" err="1" smtClean="0">
                <a:solidFill>
                  <a:prstClr val="black"/>
                </a:solidFill>
                <a:latin typeface="+mj-lt"/>
              </a:rPr>
              <a:t>endothelial</a:t>
            </a:r>
            <a:r>
              <a:rPr lang="nl-NL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nl-NL" dirty="0" err="1" smtClean="0">
                <a:solidFill>
                  <a:prstClr val="black"/>
                </a:solidFill>
                <a:latin typeface="+mj-lt"/>
              </a:rPr>
              <a:t>cells</a:t>
            </a:r>
            <a:endParaRPr lang="nl-NL" dirty="0" smtClean="0">
              <a:solidFill>
                <a:prstClr val="black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>
                <a:solidFill>
                  <a:prstClr val="black"/>
                </a:solidFill>
                <a:latin typeface="+mj-lt"/>
              </a:rPr>
              <a:t>HMECs</a:t>
            </a:r>
            <a:endParaRPr lang="nl-NL" dirty="0" smtClean="0">
              <a:solidFill>
                <a:prstClr val="black"/>
              </a:solidFill>
              <a:latin typeface="+mj-lt"/>
            </a:endParaRPr>
          </a:p>
          <a:p>
            <a:pPr lvl="1"/>
            <a:r>
              <a:rPr lang="nl-NL" dirty="0" smtClean="0">
                <a:solidFill>
                  <a:prstClr val="black"/>
                </a:solidFill>
                <a:latin typeface="+mj-lt"/>
              </a:rPr>
              <a:t>Human </a:t>
            </a:r>
            <a:r>
              <a:rPr lang="nl-NL" dirty="0" err="1" smtClean="0">
                <a:solidFill>
                  <a:prstClr val="black"/>
                </a:solidFill>
                <a:latin typeface="+mj-lt"/>
              </a:rPr>
              <a:t>microvascular</a:t>
            </a:r>
            <a:r>
              <a:rPr lang="nl-NL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nl-NL" dirty="0" err="1" smtClean="0">
                <a:solidFill>
                  <a:prstClr val="black"/>
                </a:solidFill>
                <a:latin typeface="+mj-lt"/>
              </a:rPr>
              <a:t>endothelial</a:t>
            </a:r>
            <a:r>
              <a:rPr lang="nl-NL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nl-NL" dirty="0" err="1" smtClean="0">
                <a:solidFill>
                  <a:prstClr val="black"/>
                </a:solidFill>
                <a:latin typeface="+mj-lt"/>
              </a:rPr>
              <a:t>cells</a:t>
            </a:r>
            <a:endParaRPr lang="nl-NL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0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3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/>
              <a:t>OSM </a:t>
            </a:r>
            <a:r>
              <a:rPr lang="nl-NL" dirty="0" err="1"/>
              <a:t>increases</a:t>
            </a:r>
            <a:r>
              <a:rPr lang="nl-NL" dirty="0"/>
              <a:t> </a:t>
            </a:r>
            <a:r>
              <a:rPr lang="nl-NL" i="1" dirty="0" smtClean="0"/>
              <a:t>MCP-1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i="1" dirty="0" smtClean="0"/>
              <a:t>IL-6</a:t>
            </a:r>
            <a:r>
              <a:rPr lang="nl-NL" dirty="0" smtClean="0"/>
              <a:t> mRNA </a:t>
            </a:r>
            <a:r>
              <a:rPr lang="nl-NL" dirty="0" err="1"/>
              <a:t>expression</a:t>
            </a:r>
            <a:endParaRPr lang="nl-NL" dirty="0"/>
          </a:p>
        </p:txBody>
      </p:sp>
      <p:sp>
        <p:nvSpPr>
          <p:cNvPr id="6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ep 16"/>
          <p:cNvGrpSpPr/>
          <p:nvPr/>
        </p:nvGrpSpPr>
        <p:grpSpPr>
          <a:xfrm>
            <a:off x="1302814" y="1556792"/>
            <a:ext cx="6822011" cy="4339208"/>
            <a:chOff x="1302814" y="1556792"/>
            <a:chExt cx="6822011" cy="4339208"/>
          </a:xfrm>
        </p:grpSpPr>
        <p:grpSp>
          <p:nvGrpSpPr>
            <p:cNvPr id="15" name="Groep 14"/>
            <p:cNvGrpSpPr/>
            <p:nvPr/>
          </p:nvGrpSpPr>
          <p:grpSpPr>
            <a:xfrm>
              <a:off x="1302814" y="1556792"/>
              <a:ext cx="6822011" cy="4339208"/>
              <a:chOff x="1302814" y="1556792"/>
              <a:chExt cx="6822011" cy="4339208"/>
            </a:xfrm>
          </p:grpSpPr>
          <p:grpSp>
            <p:nvGrpSpPr>
              <p:cNvPr id="13" name="Groep 12"/>
              <p:cNvGrpSpPr/>
              <p:nvPr/>
            </p:nvGrpSpPr>
            <p:grpSpPr>
              <a:xfrm>
                <a:off x="1302814" y="1556792"/>
                <a:ext cx="6822011" cy="4339208"/>
                <a:chOff x="1302814" y="1556792"/>
                <a:chExt cx="6822011" cy="4339208"/>
              </a:xfrm>
            </p:grpSpPr>
            <p:grpSp>
              <p:nvGrpSpPr>
                <p:cNvPr id="11" name="Groep 10"/>
                <p:cNvGrpSpPr/>
                <p:nvPr/>
              </p:nvGrpSpPr>
              <p:grpSpPr>
                <a:xfrm>
                  <a:off x="1316150" y="1556792"/>
                  <a:ext cx="6808675" cy="4339208"/>
                  <a:chOff x="1316150" y="1556792"/>
                  <a:chExt cx="6808675" cy="4339208"/>
                </a:xfrm>
              </p:grpSpPr>
              <p:grpSp>
                <p:nvGrpSpPr>
                  <p:cNvPr id="9" name="Groep 8"/>
                  <p:cNvGrpSpPr/>
                  <p:nvPr/>
                </p:nvGrpSpPr>
                <p:grpSpPr>
                  <a:xfrm>
                    <a:off x="1316150" y="1556792"/>
                    <a:ext cx="6808675" cy="4339208"/>
                    <a:chOff x="1316150" y="1556792"/>
                    <a:chExt cx="6808675" cy="4339208"/>
                  </a:xfrm>
                </p:grpSpPr>
                <p:grpSp>
                  <p:nvGrpSpPr>
                    <p:cNvPr id="8" name="Groep 7"/>
                    <p:cNvGrpSpPr/>
                    <p:nvPr/>
                  </p:nvGrpSpPr>
                  <p:grpSpPr>
                    <a:xfrm>
                      <a:off x="1316150" y="1556792"/>
                      <a:ext cx="6808675" cy="4339208"/>
                      <a:chOff x="1316150" y="1556792"/>
                      <a:chExt cx="6808675" cy="4339208"/>
                    </a:xfrm>
                  </p:grpSpPr>
                  <p:pic>
                    <p:nvPicPr>
                      <p:cNvPr id="40962" name="Picture 2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00" t="1820" r="1196" b="1549"/>
                      <a:stretch/>
                    </p:blipFill>
                    <p:spPr bwMode="auto">
                      <a:xfrm>
                        <a:off x="1343025" y="1628800"/>
                        <a:ext cx="6781800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2" name="Rechthoek 1"/>
                      <p:cNvSpPr/>
                      <p:nvPr/>
                    </p:nvSpPr>
                    <p:spPr>
                      <a:xfrm>
                        <a:off x="1316150" y="1556792"/>
                        <a:ext cx="395797" cy="36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/>
                      </a:p>
                    </p:txBody>
                  </p:sp>
                </p:grpSp>
                <p:sp>
                  <p:nvSpPr>
                    <p:cNvPr id="10" name="Rechthoek 9"/>
                    <p:cNvSpPr/>
                    <p:nvPr/>
                  </p:nvSpPr>
                  <p:spPr>
                    <a:xfrm>
                      <a:off x="3563888" y="1556792"/>
                      <a:ext cx="395797" cy="3600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/>
                    </a:p>
                  </p:txBody>
                </p:sp>
              </p:grpSp>
              <p:sp>
                <p:nvSpPr>
                  <p:cNvPr id="12" name="Rechthoek 11"/>
                  <p:cNvSpPr/>
                  <p:nvPr/>
                </p:nvSpPr>
                <p:spPr>
                  <a:xfrm>
                    <a:off x="5580112" y="1580958"/>
                    <a:ext cx="395797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/>
                  </a:p>
                </p:txBody>
              </p:sp>
            </p:grpSp>
            <p:sp>
              <p:nvSpPr>
                <p:cNvPr id="14" name="Rechthoek 13"/>
                <p:cNvSpPr/>
                <p:nvPr/>
              </p:nvSpPr>
              <p:spPr>
                <a:xfrm>
                  <a:off x="1302814" y="3861048"/>
                  <a:ext cx="395797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</p:grpSp>
          <p:sp>
            <p:nvSpPr>
              <p:cNvPr id="16" name="Rechthoek 15"/>
              <p:cNvSpPr/>
              <p:nvPr/>
            </p:nvSpPr>
            <p:spPr>
              <a:xfrm>
                <a:off x="3419872" y="3861048"/>
                <a:ext cx="395797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18" name="Rechthoek 17"/>
            <p:cNvSpPr/>
            <p:nvPr/>
          </p:nvSpPr>
          <p:spPr>
            <a:xfrm>
              <a:off x="5778010" y="3762455"/>
              <a:ext cx="395797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40" y="5612854"/>
            <a:ext cx="10668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kstvak 21"/>
          <p:cNvSpPr txBox="1"/>
          <p:nvPr/>
        </p:nvSpPr>
        <p:spPr>
          <a:xfrm>
            <a:off x="7276051" y="6312861"/>
            <a:ext cx="307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Cytokine</a:t>
            </a:r>
          </a:p>
          <a:p>
            <a:pPr algn="ctr"/>
            <a:r>
              <a:rPr lang="nl-NL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release</a:t>
            </a:r>
            <a:endParaRPr lang="nl-NL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39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/>
              <a:t>OSM </a:t>
            </a:r>
            <a:r>
              <a:rPr lang="nl-NL" dirty="0" err="1"/>
              <a:t>increases</a:t>
            </a:r>
            <a:r>
              <a:rPr lang="nl-NL" dirty="0"/>
              <a:t> MCP-1 </a:t>
            </a:r>
            <a:r>
              <a:rPr lang="nl-NL" dirty="0" err="1"/>
              <a:t>and</a:t>
            </a:r>
            <a:r>
              <a:rPr lang="nl-NL" dirty="0"/>
              <a:t> IL-6 </a:t>
            </a:r>
            <a:r>
              <a:rPr lang="nl-NL" dirty="0" err="1" smtClean="0"/>
              <a:t>protein</a:t>
            </a:r>
            <a:r>
              <a:rPr lang="nl-NL" dirty="0" smtClean="0"/>
              <a:t> release</a:t>
            </a:r>
            <a:endParaRPr lang="nl-NL" dirty="0"/>
          </a:p>
        </p:txBody>
      </p:sp>
      <p:sp>
        <p:nvSpPr>
          <p:cNvPr id="6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ep 16"/>
          <p:cNvGrpSpPr/>
          <p:nvPr/>
        </p:nvGrpSpPr>
        <p:grpSpPr>
          <a:xfrm>
            <a:off x="1187624" y="1520821"/>
            <a:ext cx="6840760" cy="4523217"/>
            <a:chOff x="1187624" y="1520821"/>
            <a:chExt cx="6840760" cy="4523217"/>
          </a:xfrm>
        </p:grpSpPr>
        <p:grpSp>
          <p:nvGrpSpPr>
            <p:cNvPr id="15" name="Groep 14"/>
            <p:cNvGrpSpPr/>
            <p:nvPr/>
          </p:nvGrpSpPr>
          <p:grpSpPr>
            <a:xfrm>
              <a:off x="1187624" y="1520821"/>
              <a:ext cx="6840760" cy="4523217"/>
              <a:chOff x="1187624" y="1520821"/>
              <a:chExt cx="6840760" cy="4523217"/>
            </a:xfrm>
          </p:grpSpPr>
          <p:grpSp>
            <p:nvGrpSpPr>
              <p:cNvPr id="13" name="Groep 12"/>
              <p:cNvGrpSpPr/>
              <p:nvPr/>
            </p:nvGrpSpPr>
            <p:grpSpPr>
              <a:xfrm>
                <a:off x="1187624" y="1520821"/>
                <a:ext cx="6840760" cy="4523217"/>
                <a:chOff x="1187624" y="1520821"/>
                <a:chExt cx="6840760" cy="4523217"/>
              </a:xfrm>
            </p:grpSpPr>
            <p:grpSp>
              <p:nvGrpSpPr>
                <p:cNvPr id="11" name="Groep 10"/>
                <p:cNvGrpSpPr/>
                <p:nvPr/>
              </p:nvGrpSpPr>
              <p:grpSpPr>
                <a:xfrm>
                  <a:off x="1187624" y="1520821"/>
                  <a:ext cx="6840760" cy="4523217"/>
                  <a:chOff x="1187624" y="1520821"/>
                  <a:chExt cx="6840760" cy="4523217"/>
                </a:xfrm>
              </p:grpSpPr>
              <p:grpSp>
                <p:nvGrpSpPr>
                  <p:cNvPr id="9" name="Groep 8"/>
                  <p:cNvGrpSpPr/>
                  <p:nvPr/>
                </p:nvGrpSpPr>
                <p:grpSpPr>
                  <a:xfrm>
                    <a:off x="1187624" y="1525141"/>
                    <a:ext cx="6840760" cy="4518897"/>
                    <a:chOff x="1187624" y="1525141"/>
                    <a:chExt cx="6840760" cy="4518897"/>
                  </a:xfrm>
                </p:grpSpPr>
                <p:grpSp>
                  <p:nvGrpSpPr>
                    <p:cNvPr id="2" name="Groep 1"/>
                    <p:cNvGrpSpPr/>
                    <p:nvPr/>
                  </p:nvGrpSpPr>
                  <p:grpSpPr>
                    <a:xfrm>
                      <a:off x="1187624" y="1525141"/>
                      <a:ext cx="6840760" cy="4518897"/>
                      <a:chOff x="1187624" y="1525141"/>
                      <a:chExt cx="6840760" cy="4518897"/>
                    </a:xfrm>
                  </p:grpSpPr>
                  <p:pic>
                    <p:nvPicPr>
                      <p:cNvPr id="41986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525141"/>
                        <a:ext cx="6840760" cy="4518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8" name="Rechthoek 7"/>
                      <p:cNvSpPr/>
                      <p:nvPr/>
                    </p:nvSpPr>
                    <p:spPr>
                      <a:xfrm>
                        <a:off x="1214042" y="1556792"/>
                        <a:ext cx="395797" cy="36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/>
                      </a:p>
                    </p:txBody>
                  </p:sp>
                </p:grpSp>
                <p:sp>
                  <p:nvSpPr>
                    <p:cNvPr id="10" name="Rechthoek 9"/>
                    <p:cNvSpPr/>
                    <p:nvPr/>
                  </p:nvSpPr>
                  <p:spPr>
                    <a:xfrm>
                      <a:off x="3419872" y="1592702"/>
                      <a:ext cx="395797" cy="3600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/>
                    </a:p>
                  </p:txBody>
                </p:sp>
              </p:grpSp>
              <p:sp>
                <p:nvSpPr>
                  <p:cNvPr id="12" name="Rechthoek 11"/>
                  <p:cNvSpPr/>
                  <p:nvPr/>
                </p:nvSpPr>
                <p:spPr>
                  <a:xfrm>
                    <a:off x="5508104" y="1520821"/>
                    <a:ext cx="395797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/>
                  </a:p>
                </p:txBody>
              </p:sp>
            </p:grpSp>
            <p:sp>
              <p:nvSpPr>
                <p:cNvPr id="14" name="Rechthoek 13"/>
                <p:cNvSpPr/>
                <p:nvPr/>
              </p:nvSpPr>
              <p:spPr>
                <a:xfrm>
                  <a:off x="1200676" y="3797522"/>
                  <a:ext cx="395797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</p:grpSp>
          <p:sp>
            <p:nvSpPr>
              <p:cNvPr id="16" name="Rechthoek 15"/>
              <p:cNvSpPr/>
              <p:nvPr/>
            </p:nvSpPr>
            <p:spPr>
              <a:xfrm>
                <a:off x="3491880" y="3797522"/>
                <a:ext cx="395797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18" name="Rechthoek 17"/>
            <p:cNvSpPr/>
            <p:nvPr/>
          </p:nvSpPr>
          <p:spPr>
            <a:xfrm>
              <a:off x="5521156" y="3797522"/>
              <a:ext cx="395797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40" y="5612854"/>
            <a:ext cx="10668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kstvak 19"/>
          <p:cNvSpPr txBox="1"/>
          <p:nvPr/>
        </p:nvSpPr>
        <p:spPr>
          <a:xfrm>
            <a:off x="7276051" y="6312861"/>
            <a:ext cx="307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Cytokine</a:t>
            </a:r>
          </a:p>
          <a:p>
            <a:pPr algn="ctr"/>
            <a:r>
              <a:rPr lang="nl-NL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release</a:t>
            </a:r>
            <a:endParaRPr lang="nl-NL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52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 smtClean="0"/>
              <a:t>OSM </a:t>
            </a:r>
            <a:r>
              <a:rPr lang="nl-NL" dirty="0" err="1" smtClean="0"/>
              <a:t>increases</a:t>
            </a:r>
            <a:r>
              <a:rPr lang="nl-NL" dirty="0" smtClean="0"/>
              <a:t> </a:t>
            </a:r>
            <a:r>
              <a:rPr lang="nl-NL" i="1" dirty="0" smtClean="0"/>
              <a:t>ICAM-1</a:t>
            </a:r>
            <a:r>
              <a:rPr lang="nl-NL" dirty="0" smtClean="0"/>
              <a:t> mRNA </a:t>
            </a:r>
            <a:r>
              <a:rPr lang="nl-NL" dirty="0" err="1" smtClean="0"/>
              <a:t>expression</a:t>
            </a:r>
            <a:endParaRPr lang="nl-NL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kstvak 16"/>
          <p:cNvSpPr txBox="1"/>
          <p:nvPr/>
        </p:nvSpPr>
        <p:spPr>
          <a:xfrm>
            <a:off x="467544" y="64083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 smtClean="0"/>
              <a:t>CarTarDis</a:t>
            </a:r>
            <a:endParaRPr lang="en-GB" b="1" i="1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" y="6165304"/>
            <a:ext cx="693744" cy="4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97" y="5805264"/>
            <a:ext cx="32670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5893656" y="6500589"/>
            <a:ext cx="2727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Expression</a:t>
            </a:r>
            <a:r>
              <a:rPr lang="nl-NL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nl-NL" sz="14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adhesion</a:t>
            </a:r>
            <a:r>
              <a:rPr lang="nl-NL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nl-NL" sz="14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molecules</a:t>
            </a:r>
            <a:endParaRPr lang="nl-NL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ep 5"/>
          <p:cNvGrpSpPr/>
          <p:nvPr/>
        </p:nvGrpSpPr>
        <p:grpSpPr>
          <a:xfrm>
            <a:off x="323528" y="2204864"/>
            <a:ext cx="8460431" cy="2735616"/>
            <a:chOff x="323528" y="2204864"/>
            <a:chExt cx="8460431" cy="2735616"/>
          </a:xfrm>
        </p:grpSpPr>
        <p:grpSp>
          <p:nvGrpSpPr>
            <p:cNvPr id="5" name="Groep 4"/>
            <p:cNvGrpSpPr/>
            <p:nvPr/>
          </p:nvGrpSpPr>
          <p:grpSpPr>
            <a:xfrm>
              <a:off x="323528" y="2204864"/>
              <a:ext cx="8460431" cy="2735616"/>
              <a:chOff x="323528" y="2204864"/>
              <a:chExt cx="8460431" cy="2735616"/>
            </a:xfrm>
          </p:grpSpPr>
          <p:grpSp>
            <p:nvGrpSpPr>
              <p:cNvPr id="4" name="Groep 3"/>
              <p:cNvGrpSpPr/>
              <p:nvPr/>
            </p:nvGrpSpPr>
            <p:grpSpPr>
              <a:xfrm>
                <a:off x="323528" y="2204864"/>
                <a:ext cx="8460431" cy="2735616"/>
                <a:chOff x="323528" y="2204864"/>
                <a:chExt cx="8460431" cy="2735616"/>
              </a:xfrm>
            </p:grpSpPr>
            <p:pic>
              <p:nvPicPr>
                <p:cNvPr id="39938" name="Picture 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528" y="2204864"/>
                  <a:ext cx="8460431" cy="27356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" name="Rechthoek 12"/>
                <p:cNvSpPr/>
                <p:nvPr/>
              </p:nvSpPr>
              <p:spPr>
                <a:xfrm>
                  <a:off x="471316" y="2420888"/>
                  <a:ext cx="288032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</p:grpSp>
          <p:sp>
            <p:nvSpPr>
              <p:cNvPr id="14" name="Rechthoek 13"/>
              <p:cNvSpPr/>
              <p:nvPr/>
            </p:nvSpPr>
            <p:spPr>
              <a:xfrm>
                <a:off x="3203848" y="2369160"/>
                <a:ext cx="288032" cy="288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15" name="Rechthoek 14"/>
            <p:cNvSpPr/>
            <p:nvPr/>
          </p:nvSpPr>
          <p:spPr>
            <a:xfrm>
              <a:off x="5893656" y="2408758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0797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ustomProperties xmlns="http://www.documentaal.nl/CustomProperties"/>
</file>

<file path=customXml/itemProps1.xml><?xml version="1.0" encoding="utf-8"?>
<ds:datastoreItem xmlns:ds="http://schemas.openxmlformats.org/officeDocument/2006/customXml" ds:itemID="{D45AB83C-635E-4910-A038-61E8DE8F121B}">
  <ds:schemaRefs>
    <ds:schemaRef ds:uri="http://www.documentaal.nl/Custom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4106</TotalTime>
  <Words>731</Words>
  <Application>Microsoft Office PowerPoint</Application>
  <PresentationFormat>Diavoorstelling (4:3)</PresentationFormat>
  <Paragraphs>211</Paragraphs>
  <Slides>55</Slides>
  <Notes>0</Notes>
  <HiddenSlides>0</HiddenSlides>
  <MMClips>0</MMClips>
  <ScaleCrop>false</ScaleCrop>
  <HeadingPairs>
    <vt:vector size="6" baseType="variant">
      <vt:variant>
        <vt:lpstr>Thema</vt:lpstr>
      </vt:variant>
      <vt:variant>
        <vt:i4>1</vt:i4>
      </vt:variant>
      <vt:variant>
        <vt:lpstr>Ingesloten OLE-bronprogramma's</vt:lpstr>
      </vt:variant>
      <vt:variant>
        <vt:i4>2</vt:i4>
      </vt:variant>
      <vt:variant>
        <vt:lpstr>Diatitels</vt:lpstr>
      </vt:variant>
      <vt:variant>
        <vt:i4>55</vt:i4>
      </vt:variant>
    </vt:vector>
  </HeadingPairs>
  <TitlesOfParts>
    <vt:vector size="58" baseType="lpstr">
      <vt:lpstr>Kantoorthema</vt:lpstr>
      <vt:lpstr>Prism7.Document</vt:lpstr>
      <vt:lpstr>Prism 7</vt:lpstr>
      <vt:lpstr>Introducing  the CarTarDis project</vt:lpstr>
      <vt:lpstr>Target identification &amp; selection process</vt:lpstr>
      <vt:lpstr>Oncostatin M</vt:lpstr>
      <vt:lpstr>Background Oncostatin M</vt:lpstr>
      <vt:lpstr>PowerPoint-presentatie</vt:lpstr>
      <vt:lpstr>Does OSM induce endothelial activation?</vt:lpstr>
      <vt:lpstr>OSM increases MCP-1 and IL-6 mRNA expression</vt:lpstr>
      <vt:lpstr>OSM increases MCP-1 and IL-6 protein release</vt:lpstr>
      <vt:lpstr>OSM increases ICAM-1 mRNA expression</vt:lpstr>
      <vt:lpstr>OSM increases ICAM-1 membrane expression</vt:lpstr>
      <vt:lpstr>OSM increases sVCAM-1 and  sE-selectin shedding</vt:lpstr>
      <vt:lpstr>PowerPoint-presentatie</vt:lpstr>
      <vt:lpstr>OSM induces STAT1 and STAT 3 phosphorylation</vt:lpstr>
      <vt:lpstr>siRNA knockdown of the OSM receptors</vt:lpstr>
      <vt:lpstr>PowerPoint-presentatie</vt:lpstr>
      <vt:lpstr>Does OSM induce endothelial activation in vivo?</vt:lpstr>
      <vt:lpstr>OSM has no influence on bodyweight or food intake</vt:lpstr>
      <vt:lpstr>OSM has no influence on triglycerides or cholesterol</vt:lpstr>
      <vt:lpstr>OSM increases plasma levels of inflammatory markers</vt:lpstr>
      <vt:lpstr>OSM enhances Il-6 mRNA expression</vt:lpstr>
      <vt:lpstr>OSM enhances ICAM-1 protein expression</vt:lpstr>
      <vt:lpstr>OSM enhances monocyte adhesion</vt:lpstr>
      <vt:lpstr>OSM induces endothelial activation in vivo</vt:lpstr>
      <vt:lpstr>PowerPoint-presentatie</vt:lpstr>
      <vt:lpstr>OSM, OSMR and LIFR mRNA expression is present in human atherosclerotic plaques.</vt:lpstr>
      <vt:lpstr>OSM, OSMR and LIFR mRNA expression is present in human atherosclerotic plaques.</vt:lpstr>
      <vt:lpstr>OSM study</vt:lpstr>
      <vt:lpstr>Bodyweight</vt:lpstr>
      <vt:lpstr>Plasma cholesterol &amp; triglycerides</vt:lpstr>
      <vt:lpstr>Plasma inflammatory markers</vt:lpstr>
      <vt:lpstr>Aortic root area</vt:lpstr>
      <vt:lpstr>Staining aortic root area</vt:lpstr>
      <vt:lpstr>Lesion area, severity &amp; composition</vt:lpstr>
      <vt:lpstr>Lesion stability &amp; NLRP3</vt:lpstr>
      <vt:lpstr>Lesion area/ lumen and media</vt:lpstr>
      <vt:lpstr>PowerPoint-presentatie</vt:lpstr>
      <vt:lpstr>PowerPoint-presentatie</vt:lpstr>
      <vt:lpstr>Picrosirius red myocardium</vt:lpstr>
      <vt:lpstr>Picrosirius red kidney</vt:lpstr>
      <vt:lpstr>Picrosirius red liver</vt:lpstr>
      <vt:lpstr>PowerPoint-presentatie</vt:lpstr>
      <vt:lpstr>Picrosirius red lung</vt:lpstr>
      <vt:lpstr>PowerPoint-presentatie</vt:lpstr>
      <vt:lpstr>In vitro results</vt:lpstr>
      <vt:lpstr>In vitro results</vt:lpstr>
      <vt:lpstr>PowerPoint-presentatie</vt:lpstr>
      <vt:lpstr>PowerPoint-presentatie</vt:lpstr>
      <vt:lpstr>PowerPoint-presentatie</vt:lpstr>
      <vt:lpstr>PowerPoint-presentatie</vt:lpstr>
      <vt:lpstr>PowerPoint-presentatie</vt:lpstr>
      <vt:lpstr>Slug in plaques</vt:lpstr>
      <vt:lpstr>CD31 &amp; aSMA</vt:lpstr>
      <vt:lpstr>PowerPoint-presentatie</vt:lpstr>
      <vt:lpstr>PowerPoint-presentatie</vt:lpstr>
      <vt:lpstr>OSM increase blood pressure</vt:lpstr>
    </vt:vector>
  </TitlesOfParts>
  <Company>UMC Utrecht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Keulen, D. van</dc:creator>
  <cp:lastModifiedBy>Keulen, D. van</cp:lastModifiedBy>
  <cp:revision>97</cp:revision>
  <dcterms:created xsi:type="dcterms:W3CDTF">2017-04-03T12:45:09Z</dcterms:created>
  <dcterms:modified xsi:type="dcterms:W3CDTF">2018-08-20T11:08:03Z</dcterms:modified>
</cp:coreProperties>
</file>